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7"/>
  </p:notesMasterIdLst>
  <p:handoutMasterIdLst>
    <p:handoutMasterId r:id="rId48"/>
  </p:handoutMasterIdLst>
  <p:sldIdLst>
    <p:sldId id="256" r:id="rId2"/>
    <p:sldId id="257" r:id="rId3"/>
    <p:sldId id="380" r:id="rId4"/>
    <p:sldId id="265" r:id="rId5"/>
    <p:sldId id="288" r:id="rId6"/>
    <p:sldId id="433" r:id="rId7"/>
    <p:sldId id="469" r:id="rId8"/>
    <p:sldId id="458" r:id="rId9"/>
    <p:sldId id="406" r:id="rId10"/>
    <p:sldId id="355" r:id="rId11"/>
    <p:sldId id="456" r:id="rId12"/>
    <p:sldId id="435" r:id="rId13"/>
    <p:sldId id="438" r:id="rId14"/>
    <p:sldId id="459" r:id="rId15"/>
    <p:sldId id="439" r:id="rId16"/>
    <p:sldId id="460" r:id="rId17"/>
    <p:sldId id="436" r:id="rId18"/>
    <p:sldId id="437" r:id="rId19"/>
    <p:sldId id="461" r:id="rId20"/>
    <p:sldId id="390" r:id="rId21"/>
    <p:sldId id="442" r:id="rId22"/>
    <p:sldId id="444" r:id="rId23"/>
    <p:sldId id="445" r:id="rId24"/>
    <p:sldId id="448" r:id="rId25"/>
    <p:sldId id="447" r:id="rId26"/>
    <p:sldId id="462" r:id="rId27"/>
    <p:sldId id="463" r:id="rId28"/>
    <p:sldId id="449" r:id="rId29"/>
    <p:sldId id="301" r:id="rId30"/>
    <p:sldId id="457" r:id="rId31"/>
    <p:sldId id="330" r:id="rId32"/>
    <p:sldId id="336" r:id="rId33"/>
    <p:sldId id="464" r:id="rId34"/>
    <p:sldId id="466" r:id="rId35"/>
    <p:sldId id="467" r:id="rId36"/>
    <p:sldId id="465" r:id="rId37"/>
    <p:sldId id="468" r:id="rId38"/>
    <p:sldId id="470" r:id="rId39"/>
    <p:sldId id="454" r:id="rId40"/>
    <p:sldId id="450" r:id="rId41"/>
    <p:sldId id="451" r:id="rId42"/>
    <p:sldId id="434" r:id="rId43"/>
    <p:sldId id="440" r:id="rId44"/>
    <p:sldId id="441" r:id="rId45"/>
    <p:sldId id="45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69"/>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59"/>
            <p14:sldId id="439"/>
            <p14:sldId id="460"/>
            <p14:sldId id="436"/>
            <p14:sldId id="437"/>
            <p14:sldId id="461"/>
          </p14:sldIdLst>
        </p14:section>
        <p14:section name="実験設定" id="{57D13AC2-5BAF-4A05-8C94-90F750AD787E}">
          <p14:sldIdLst>
            <p14:sldId id="390"/>
            <p14:sldId id="442"/>
            <p14:sldId id="444"/>
            <p14:sldId id="445"/>
            <p14:sldId id="448"/>
            <p14:sldId id="447"/>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66"/>
            <p14:sldId id="467"/>
            <p14:sldId id="465"/>
            <p14:sldId id="468"/>
            <p14:sldId id="470"/>
            <p14:sldId id="454"/>
            <p14:sldId id="450"/>
            <p14:sldId id="451"/>
            <p14:sldId id="434"/>
            <p14:sldId id="440"/>
            <p14:sldId id="441"/>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7D6"/>
    <a:srgbClr val="F4B54B"/>
    <a:srgbClr val="E05073"/>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0165" autoAdjust="0"/>
  </p:normalViewPr>
  <p:slideViewPr>
    <p:cSldViewPr snapToGrid="0">
      <p:cViewPr>
        <p:scale>
          <a:sx n="57" d="100"/>
          <a:sy n="57" d="100"/>
        </p:scale>
        <p:origin x="1536" y="20"/>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2025/2/10</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[3:50]</a:t>
            </a:r>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8161-7FDE-E6C4-9C10-AD0537927C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65F413-6DEF-B581-380F-C8A2667B972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B27344-4AA5-03BF-B738-353CCC838D20}"/>
              </a:ext>
            </a:extLst>
          </p:cNvPr>
          <p:cNvSpPr>
            <a:spLocks noGrp="1"/>
          </p:cNvSpPr>
          <p:nvPr>
            <p:ph type="body" idx="1"/>
          </p:nvPr>
        </p:nvSpPr>
        <p:spPr/>
        <p:txBody>
          <a:bodyPr/>
          <a:lstStyle/>
          <a:p>
            <a:endParaRPr lang="en-US" altLang="ja-JP" b="0" dirty="0"/>
          </a:p>
        </p:txBody>
      </p:sp>
      <p:sp>
        <p:nvSpPr>
          <p:cNvPr id="4" name="スライド番号プレースホルダー 3">
            <a:extLst>
              <a:ext uri="{FF2B5EF4-FFF2-40B4-BE49-F238E27FC236}">
                <a16:creationId xmlns:a16="http://schemas.microsoft.com/office/drawing/2014/main" id="{6B25C6BD-17E2-3DC4-6CA1-8EDC0F6DF0EB}"/>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813418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E827-0B1C-C474-3B28-6D8EB57259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0FE87E-E22E-B0AA-2E90-88238A72EC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A3B6FE1-59B1-2B91-3A72-82BB470B059A}"/>
              </a:ext>
            </a:extLst>
          </p:cNvPr>
          <p:cNvSpPr>
            <a:spLocks noGrp="1"/>
          </p:cNvSpPr>
          <p:nvPr>
            <p:ph type="body" idx="1"/>
          </p:nvPr>
        </p:nvSpPr>
        <p:spPr/>
        <p:txBody>
          <a:bodyPr/>
          <a:lstStyle/>
          <a:p>
            <a:r>
              <a:rPr lang="ja-JP" altLang="en-US" b="0" dirty="0"/>
              <a:t>次に</a:t>
            </a:r>
            <a:r>
              <a:rPr lang="en-US" altLang="ja-JP" sz="1200" b="1" dirty="0">
                <a:solidFill>
                  <a:srgbClr val="F4B54B"/>
                </a:solidFill>
                <a:latin typeface="+mn-ea"/>
              </a:rPr>
              <a:t>CAP </a:t>
            </a:r>
            <a:r>
              <a:rPr lang="ja-JP" altLang="en-US" sz="1200" b="1" dirty="0">
                <a:solidFill>
                  <a:srgbClr val="F4B54B"/>
                </a:solidFill>
                <a:latin typeface="+mn-ea"/>
              </a:rPr>
              <a:t>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p:txBody>
      </p:sp>
      <p:sp>
        <p:nvSpPr>
          <p:cNvPr id="4" name="スライド番号プレースホルダー 3">
            <a:extLst>
              <a:ext uri="{FF2B5EF4-FFF2-40B4-BE49-F238E27FC236}">
                <a16:creationId xmlns:a16="http://schemas.microsoft.com/office/drawing/2014/main" id="{8E3ACCED-E0E8-930B-7C48-24D8413311B4}"/>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82417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次に従来手法である</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en-US" altLang="ja-JP" b="1" dirty="0"/>
                  <a:t>BERT</a:t>
                </a:r>
                <a:r>
                  <a:rPr lang="ja-JP" altLang="en-US" b="0" dirty="0"/>
                  <a:t>への入力形式は図の通りです</a:t>
                </a:r>
                <a:r>
                  <a:rPr lang="en-US" altLang="ja-JP" b="0" dirty="0"/>
                  <a:t>.</a:t>
                </a:r>
                <a:endParaRPr lang="en-US" altLang="ja-JP" b="1" dirty="0"/>
              </a:p>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5FFBA-F24D-54E9-3488-32C1A4C250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C70C84-E2F1-D57B-3CD2-E677C6AF964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ja-JP" altLang="en-US" sz="1200" b="0" dirty="0">
                    <a:latin typeface="+mn-ea"/>
                    <a:ea typeface="+mn-ea"/>
                  </a:rPr>
                  <a:t>提案手法２は</a:t>
                </a:r>
                <a:endParaRPr lang="en-US" altLang="ja-JP" sz="1200" b="0" dirty="0">
                  <a:latin typeface="+mn-ea"/>
                  <a:ea typeface="+mn-ea"/>
                </a:endParaRPr>
              </a:p>
              <a:p>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en-US" altLang="ja-JP" sz="1200" b="0" dirty="0" err="1">
                    <a:latin typeface="+mn-ea"/>
                    <a:ea typeface="+mn-ea"/>
                  </a:rPr>
                  <a:t>Tok_i</a:t>
                </a:r>
                <a:r>
                  <a:rPr lang="en-US" altLang="ja-JP" sz="1200" b="0" dirty="0">
                    <a:latin typeface="+mn-ea"/>
                    <a:ea typeface="+mn-ea"/>
                  </a:rPr>
                  <a:t>)</a:t>
                </a:r>
                <a:r>
                  <a:rPr lang="ja-JP" altLang="en-US" sz="1200" b="0" dirty="0">
                    <a:latin typeface="+mn-ea"/>
                    <a:ea typeface="+mn-ea"/>
                  </a:rPr>
                  <a:t>は学習前に事前に計算可能な固定の重みであり、 </a:t>
                </a:r>
                <a:r>
                  <a:rPr lang="en-US" altLang="ja-JP" sz="1200" b="0" dirty="0">
                    <a:latin typeface="+mn-ea"/>
                    <a:ea typeface="+mn-ea"/>
                  </a:rPr>
                  <a:t>.... </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 </a:t>
                </a:r>
                <a:r>
                  <a:rPr kumimoji="1" lang="en-US" altLang="ja-JP" sz="1400" b="0" i="1" dirty="0">
                    <a:solidFill>
                      <a:schemeClr val="bg1"/>
                    </a:solidFill>
                    <a:latin typeface="Cambria Math" panose="02040503050406030204" pitchFamily="18" charset="0"/>
                    <a:ea typeface="Cambria Math" panose="02040503050406030204" pitchFamily="18" charset="0"/>
                  </a:rPr>
                  <a:t>1</a:t>
                </a:r>
                <a:r>
                  <a:rPr kumimoji="1" lang="ja-JP" altLang="en-US" sz="1400" b="0" i="1" dirty="0">
                    <a:solidFill>
                      <a:schemeClr val="bg1"/>
                    </a:solidFill>
                    <a:latin typeface="Cambria Math" panose="02040503050406030204" pitchFamily="18" charset="0"/>
                    <a:ea typeface="Cambria Math" panose="02040503050406030204" pitchFamily="18" charset="0"/>
                  </a:rPr>
                  <a:t>　となりそのまま出力します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とします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 「</a:t>
                </a:r>
                <a:r>
                  <a:rPr lang="en-US" altLang="ja-JP" sz="1200" b="0" dirty="0">
                    <a:latin typeface="+mn-ea"/>
                    <a:ea typeface="+mn-ea"/>
                  </a:rPr>
                  <a:t>cls D_title sep D_body</a:t>
                </a:r>
                <a:r>
                  <a:rPr lang="ja-JP" altLang="en-US" sz="1200" b="0" dirty="0">
                    <a:latin typeface="+mn-ea"/>
                    <a:ea typeface="+mn-ea"/>
                  </a:rPr>
                  <a:t>」と要約文「</a:t>
                </a:r>
                <a:r>
                  <a:rPr lang="en-US" altLang="ja-JP" sz="1200" b="0" dirty="0" err="1">
                    <a:latin typeface="+mn-ea"/>
                    <a:ea typeface="+mn-ea"/>
                  </a:rPr>
                  <a:t>D_summary</a:t>
                </a:r>
                <a:r>
                  <a:rPr lang="ja-JP" altLang="en-US" sz="1200" b="0" dirty="0">
                    <a:latin typeface="+mn-ea"/>
                    <a:ea typeface="+mn-ea"/>
                  </a:rPr>
                  <a:t>」の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en-US" altLang="ja-JP" sz="1200" b="0" dirty="0">
                    <a:latin typeface="+mn-ea"/>
                    <a:ea typeface="+mn-ea"/>
                  </a:rPr>
                  <a:t>2</a:t>
                </a:r>
                <a:r>
                  <a:rPr lang="ja-JP" altLang="en-US" sz="1200" b="0" dirty="0">
                    <a:latin typeface="+mn-ea"/>
                    <a:ea typeface="+mn-ea"/>
                  </a:rPr>
                  <a:t>つめの提案手法は</a:t>
                </a:r>
                <a:r>
                  <a:rPr lang="en-US" altLang="ja-JP" sz="1200" b="1" dirty="0">
                    <a:latin typeface="+mn-ea"/>
                    <a:ea typeface="+mn-ea"/>
                  </a:rPr>
                  <a:t>TF-IDF </a:t>
                </a:r>
                <a:r>
                  <a:rPr lang="ja-JP" altLang="en-US" sz="1200" b="1" dirty="0">
                    <a:latin typeface="+mn-ea"/>
                    <a:ea typeface="+mn-ea"/>
                  </a:rPr>
                  <a:t>スコアを用いた要約文情報の統合手法モデル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このモデルでは</a:t>
                </a:r>
                <a:r>
                  <a:rPr lang="en-US" altLang="ja-JP" sz="1200" b="0" dirty="0">
                    <a:latin typeface="+mn-ea"/>
                    <a:ea typeface="+mn-ea"/>
                  </a:rPr>
                  <a:t>, </a:t>
                </a:r>
                <a:r>
                  <a:rPr lang="ja-JP" altLang="en-US" sz="1200" b="0" dirty="0">
                    <a:latin typeface="+mn-ea"/>
                    <a:ea typeface="+mn-ea"/>
                  </a:rPr>
                  <a:t>学習前に</a:t>
                </a:r>
                <a:endParaRPr lang="en-US" altLang="ja-JP" sz="1200" b="0" dirty="0">
                  <a:latin typeface="+mn-ea"/>
                  <a:ea typeface="+mn-ea"/>
                </a:endParaRPr>
              </a:p>
              <a:p>
                <a:pPr/>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en-US" altLang="ja-JP" sz="1400" b="0" i="0">
                    <a:solidFill>
                      <a:schemeClr val="bg1"/>
                    </a:solidFill>
                    <a:latin typeface="Cambria Math" panose="02040503050406030204" pitchFamily="18" charset="0"/>
                  </a:rPr>
                  <a:t>(</a:t>
                </a:r>
                <a:r>
                  <a:rPr kumimoji="1" lang="en-US" altLang="ja-JP" sz="1400" i="0">
                    <a:solidFill>
                      <a:schemeClr val="bg1"/>
                    </a:solidFill>
                    <a:latin typeface="Cambria Math" panose="02040503050406030204" pitchFamily="18" charset="0"/>
                  </a:rPr>
                  <a:t>Tok_𝑖</a:t>
                </a:r>
                <a:r>
                  <a:rPr kumimoji="1" lang="en-US" altLang="ja-JP" sz="1400" b="0" i="0">
                    <a:solidFill>
                      <a:schemeClr val="bg1"/>
                    </a:solidFill>
                    <a:latin typeface="Cambria Math" panose="02040503050406030204" pitchFamily="18" charset="0"/>
                  </a:rPr>
                  <a:t>, D_𝑠𝑢𝑚𝑚𝑎𝑟𝑦 )</a:t>
                </a:r>
                <a:r>
                  <a:rPr lang="en-US" altLang="ja-JP" sz="1200" dirty="0">
                    <a:latin typeface="+mn-ea"/>
                    <a:ea typeface="+mn-ea"/>
                  </a:rPr>
                  <a:t> </a:t>
                </a:r>
                <a:r>
                  <a:rPr lang="ja-JP" altLang="en-US" sz="1200" dirty="0">
                    <a:latin typeface="+mn-ea"/>
                    <a:ea typeface="+mn-ea"/>
                  </a:rPr>
                  <a:t>は </a:t>
                </a:r>
                <a:r>
                  <a:rPr lang="en-US" altLang="ja-JP" sz="1200" dirty="0" err="1">
                    <a:latin typeface="+mn-ea"/>
                    <a:ea typeface="+mn-ea"/>
                  </a:rPr>
                  <a:t>D_body</a:t>
                </a:r>
                <a:r>
                  <a:rPr lang="en-US" altLang="ja-JP" sz="1200" dirty="0">
                    <a:latin typeface="+mn-ea"/>
                    <a:ea typeface="+mn-ea"/>
                  </a:rPr>
                  <a:t> </a:t>
                </a:r>
                <a:r>
                  <a:rPr lang="ja-JP" altLang="en-US" sz="1200" dirty="0">
                    <a:latin typeface="+mn-ea"/>
                    <a:ea typeface="+mn-ea"/>
                  </a:rPr>
                  <a:t>と </a:t>
                </a:r>
                <a:r>
                  <a:rPr lang="en-US" altLang="ja-JP" sz="1200" dirty="0" err="1">
                    <a:latin typeface="+mn-ea"/>
                    <a:ea typeface="+mn-ea"/>
                  </a:rPr>
                  <a:t>D_summary</a:t>
                </a:r>
                <a:r>
                  <a:rPr lang="ja-JP" altLang="en-US" sz="1200" dirty="0">
                    <a:latin typeface="+mn-ea"/>
                    <a:ea typeface="+mn-ea"/>
                  </a:rPr>
                  <a:t>を</a:t>
                </a:r>
                <a:r>
                  <a:rPr lang="en-US" altLang="ja-JP" sz="1200" dirty="0">
                    <a:latin typeface="+mn-ea"/>
                    <a:ea typeface="+mn-ea"/>
                  </a:rPr>
                  <a:t>BERT</a:t>
                </a:r>
                <a:r>
                  <a:rPr lang="ja-JP" altLang="en-US" sz="1200" dirty="0">
                    <a:latin typeface="+mn-ea"/>
                    <a:ea typeface="+mn-ea"/>
                  </a:rPr>
                  <a:t>のトークナイザーで</a:t>
                </a:r>
                <a:endParaRPr lang="en-US" altLang="ja-JP" sz="1200" dirty="0">
                  <a:latin typeface="+mn-ea"/>
                  <a:ea typeface="+mn-ea"/>
                </a:endParaRPr>
              </a:p>
              <a:p>
                <a:pPr/>
                <a:r>
                  <a:rPr lang="ja-JP" altLang="en-US" sz="1200" dirty="0">
                    <a:latin typeface="+mn-ea"/>
                    <a:ea typeface="+mn-ea"/>
                  </a:rPr>
                  <a:t>分けたサブワード列をもとに算出した 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スコアである</a:t>
                </a:r>
                <a:r>
                  <a:rPr lang="en-US" altLang="ja-JP" sz="1200" dirty="0">
                    <a:latin typeface="+mn-ea"/>
                    <a:ea typeface="+mn-ea"/>
                  </a:rPr>
                  <a:t>.</a:t>
                </a:r>
              </a:p>
              <a:p>
                <a:pPr/>
                <a:endParaRPr lang="en-US" altLang="ja-JP" sz="1200" dirty="0">
                  <a:latin typeface="+mn-ea"/>
                  <a:ea typeface="+mn-ea"/>
                </a:endParaRP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TF-IDF </a:t>
                </a:r>
                <a:r>
                  <a:rPr lang="ja-JP" altLang="en-US" sz="1200" dirty="0">
                    <a:latin typeface="+mn-ea"/>
                    <a:ea typeface="+mn-ea"/>
                  </a:rPr>
                  <a:t>スコアを用いて要約文の情報を統合する手法を提案する</a:t>
                </a:r>
                <a:r>
                  <a:rPr lang="en-US" altLang="ja-JP" sz="1200" dirty="0">
                    <a:latin typeface="+mn-ea"/>
                    <a:ea typeface="+mn-ea"/>
                  </a:rPr>
                  <a:t>.</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に提案モデル </a:t>
                </a:r>
                <a:r>
                  <a:rPr lang="en-US" altLang="ja-JP" sz="1200" dirty="0">
                    <a:latin typeface="+mn-ea"/>
                    <a:ea typeface="+mn-ea"/>
                  </a:rPr>
                  <a:t>$2$ </a:t>
                </a:r>
                <a:r>
                  <a:rPr lang="ja-JP" altLang="en-US" sz="1200" dirty="0">
                    <a:latin typeface="+mn-ea"/>
                    <a:ea typeface="+mn-ea"/>
                  </a:rPr>
                  <a:t>の概要を示す</a:t>
                </a:r>
                <a:r>
                  <a:rPr lang="en-US" altLang="ja-JP" sz="1200" dirty="0">
                    <a:latin typeface="+mn-ea"/>
                    <a:ea typeface="+mn-ea"/>
                  </a:rPr>
                  <a:t>. </a:t>
                </a: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のように大和の手法に対して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a:t>
                </a:r>
                <a:r>
                  <a:rPr lang="en-US" altLang="ja-JP" sz="1200" dirty="0">
                    <a:latin typeface="+mn-ea"/>
                    <a:ea typeface="+mn-ea"/>
                  </a:rPr>
                  <a:t>TF-IDF Scaling Layer </a:t>
                </a:r>
                <a:r>
                  <a:rPr lang="ja-JP" altLang="en-US" sz="1200" dirty="0">
                    <a:latin typeface="+mn-ea"/>
                    <a:ea typeface="+mn-ea"/>
                  </a:rPr>
                  <a:t>を組み込む</a:t>
                </a:r>
                <a:r>
                  <a:rPr lang="en-US" altLang="ja-JP" sz="1200" dirty="0">
                    <a:latin typeface="+mn-ea"/>
                    <a:ea typeface="+mn-ea"/>
                  </a:rPr>
                  <a:t>. </a:t>
                </a:r>
              </a:p>
              <a:p>
                <a:pPr/>
                <a:r>
                  <a:rPr lang="en-US" altLang="ja-JP" sz="1200" dirty="0">
                    <a:latin typeface="+mn-ea"/>
                    <a:ea typeface="+mn-ea"/>
                  </a:rPr>
                  <a:t>TF-IDF Scaling Layer </a:t>
                </a:r>
                <a:r>
                  <a:rPr lang="ja-JP" altLang="en-US" sz="1200" dirty="0">
                    <a:latin typeface="+mn-ea"/>
                    <a:ea typeface="+mn-ea"/>
                  </a:rPr>
                  <a:t>では各入力トークンに対応する重要度スコアが定義されており</a:t>
                </a:r>
                <a:r>
                  <a:rPr lang="en-US" altLang="ja-JP" sz="1200" dirty="0">
                    <a:latin typeface="+mn-ea"/>
                    <a:ea typeface="+mn-ea"/>
                  </a:rPr>
                  <a:t>, </a:t>
                </a:r>
                <a:r>
                  <a:rPr lang="ja-JP" altLang="en-US" sz="1200" dirty="0">
                    <a:latin typeface="+mn-ea"/>
                    <a:ea typeface="+mn-ea"/>
                  </a:rPr>
                  <a:t>このスコアを用いて各単語ベクトルの大きさを調整する</a:t>
                </a:r>
                <a:r>
                  <a:rPr lang="en-US" altLang="ja-JP" sz="1200" dirty="0">
                    <a:latin typeface="+mn-ea"/>
                    <a:ea typeface="+mn-ea"/>
                  </a:rPr>
                  <a:t>.</a:t>
                </a:r>
              </a:p>
              <a:p>
                <a:pPr/>
                <a:r>
                  <a:rPr lang="ja-JP" altLang="en-US" sz="1200" dirty="0">
                    <a:latin typeface="+mn-ea"/>
                    <a:ea typeface="+mn-ea"/>
                  </a:rPr>
                  <a:t>まず</a:t>
                </a:r>
                <a:r>
                  <a:rPr lang="en-US" altLang="ja-JP" sz="1200" dirty="0">
                    <a:latin typeface="+mn-ea"/>
                    <a:ea typeface="+mn-ea"/>
                  </a:rPr>
                  <a:t>, </a:t>
                </a:r>
                <a:r>
                  <a:rPr lang="ja-JP" altLang="en-US" sz="1200" dirty="0">
                    <a:latin typeface="+mn-ea"/>
                    <a:ea typeface="+mn-ea"/>
                  </a:rPr>
                  <a:t>記事本文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{body}}}$ </a:t>
                </a:r>
                <a:r>
                  <a:rPr lang="ja-JP" altLang="en-US" sz="1200" dirty="0">
                    <a:latin typeface="+mn-ea"/>
                    <a:ea typeface="+mn-ea"/>
                  </a:rPr>
                  <a:t>および</a:t>
                </a:r>
                <a:r>
                  <a:rPr lang="en-US" altLang="ja-JP" sz="1200" dirty="0">
                    <a:latin typeface="+mn-ea"/>
                    <a:ea typeface="+mn-ea"/>
                  </a:rPr>
                  <a:t>, </a:t>
                </a:r>
                <a:r>
                  <a:rPr lang="ja-JP" altLang="en-US" sz="1200" dirty="0">
                    <a:latin typeface="+mn-ea"/>
                    <a:ea typeface="+mn-ea"/>
                  </a:rPr>
                  <a:t>その要約文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 </a:t>
                </a:r>
                <a:r>
                  <a:rPr lang="en-US" altLang="ja-JP" sz="1200" dirty="0">
                    <a:latin typeface="+mn-ea"/>
                    <a:ea typeface="+mn-ea"/>
                  </a:rPr>
                  <a:t>2 </a:t>
                </a:r>
                <a:r>
                  <a:rPr lang="ja-JP" altLang="en-US" sz="1200" dirty="0">
                    <a:latin typeface="+mn-ea"/>
                    <a:ea typeface="+mn-ea"/>
                  </a:rPr>
                  <a:t>文から</a:t>
                </a:r>
                <a:r>
                  <a:rPr lang="en-US" altLang="ja-JP" sz="1200" dirty="0">
                    <a:latin typeface="+mn-ea"/>
                    <a:ea typeface="+mn-ea"/>
                  </a:rPr>
                  <a:t>, </a:t>
                </a:r>
              </a:p>
              <a:p>
                <a:pPr/>
                <a:r>
                  <a:rPr lang="ja-JP" altLang="en-US" sz="1200" dirty="0">
                    <a:latin typeface="+mn-ea"/>
                    <a:ea typeface="+mn-ea"/>
                  </a:rPr>
                  <a:t>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におけるサブワード </a:t>
                </a:r>
                <a:r>
                  <a:rPr lang="en-US" altLang="ja-JP" sz="1200" dirty="0">
                    <a:latin typeface="+mn-ea"/>
                    <a:ea typeface="+mn-ea"/>
                  </a:rPr>
                  <a:t>$s$ </a:t>
                </a:r>
                <a:r>
                  <a:rPr lang="ja-JP" altLang="en-US" sz="1200" dirty="0">
                    <a:latin typeface="+mn-ea"/>
                    <a:ea typeface="+mn-ea"/>
                  </a:rPr>
                  <a:t>に対応する </a:t>
                </a:r>
                <a:r>
                  <a:rPr lang="en-US" altLang="ja-JP" sz="1200" dirty="0">
                    <a:latin typeface="+mn-ea"/>
                    <a:ea typeface="+mn-ea"/>
                  </a:rPr>
                  <a:t>TF-IDF </a:t>
                </a:r>
                <a:r>
                  <a:rPr lang="ja-JP" altLang="en-US" sz="1200" dirty="0">
                    <a:latin typeface="+mn-ea"/>
                    <a:ea typeface="+mn-ea"/>
                  </a:rPr>
                  <a:t>スコア </a:t>
                </a: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を求める</a:t>
                </a:r>
                <a:r>
                  <a:rPr lang="en-US" altLang="ja-JP" sz="1200" dirty="0">
                    <a:latin typeface="+mn-ea"/>
                    <a:ea typeface="+mn-ea"/>
                  </a:rPr>
                  <a:t>. </a:t>
                </a:r>
              </a:p>
              <a:p>
                <a:pP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の計算にはカスタムストップワード辞書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を用いる</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に登録されたストップワードは自然言語処理 </a:t>
                </a:r>
                <a:r>
                  <a:rPr lang="en-US" altLang="ja-JP" sz="1200" dirty="0">
                    <a:latin typeface="+mn-ea"/>
                    <a:ea typeface="+mn-ea"/>
                  </a:rPr>
                  <a:t>Python </a:t>
                </a:r>
                <a:r>
                  <a:rPr lang="ja-JP" altLang="en-US" sz="1200" dirty="0">
                    <a:latin typeface="+mn-ea"/>
                    <a:ea typeface="+mn-ea"/>
                  </a:rPr>
                  <a:t>ライブラリ </a:t>
                </a:r>
                <a:r>
                  <a:rPr lang="en-US" altLang="ja-JP" sz="1200" dirty="0" err="1">
                    <a:latin typeface="+mn-ea"/>
                    <a:ea typeface="+mn-ea"/>
                  </a:rPr>
                  <a:t>spaCy</a:t>
                </a:r>
                <a:r>
                  <a:rPr lang="en-US" altLang="ja-JP" sz="1200" dirty="0">
                    <a:latin typeface="+mn-ea"/>
                    <a:ea typeface="+mn-ea"/>
                  </a:rPr>
                  <a:t>\cite{spacy2020} </a:t>
                </a:r>
              </a:p>
              <a:p>
                <a:pPr/>
                <a:r>
                  <a:rPr lang="ja-JP" altLang="en-US" sz="1200" dirty="0">
                    <a:latin typeface="+mn-ea"/>
                    <a:ea typeface="+mn-ea"/>
                  </a:rPr>
                  <a:t>と </a:t>
                </a:r>
                <a:r>
                  <a:rPr lang="en-US" altLang="ja-JP" sz="1200" dirty="0">
                    <a:latin typeface="+mn-ea"/>
                    <a:ea typeface="+mn-ea"/>
                  </a:rPr>
                  <a:t>Web </a:t>
                </a:r>
                <a:r>
                  <a:rPr lang="ja-JP" altLang="en-US" sz="1200" dirty="0">
                    <a:latin typeface="+mn-ea"/>
                    <a:ea typeface="+mn-ea"/>
                  </a:rPr>
                  <a:t>サーチ研究におけるソフトウェア開発のコスト低減を目的としたプログラミングライブラリである </a:t>
                </a:r>
                <a:r>
                  <a:rPr lang="en-US" altLang="ja-JP" sz="1200" dirty="0" err="1">
                    <a:latin typeface="+mn-ea"/>
                    <a:ea typeface="+mn-ea"/>
                  </a:rPr>
                  <a:t>SlothLib</a:t>
                </a:r>
                <a:r>
                  <a:rPr lang="en-US" altLang="ja-JP" sz="1200" dirty="0">
                    <a:latin typeface="+mn-ea"/>
                    <a:ea typeface="+mn-ea"/>
                  </a:rPr>
                  <a:t>\cite{</a:t>
                </a:r>
                <a:r>
                  <a:rPr lang="en-US" altLang="ja-JP" sz="1200" dirty="0" err="1">
                    <a:latin typeface="+mn-ea"/>
                    <a:ea typeface="+mn-ea"/>
                  </a:rPr>
                  <a:t>slothlib</a:t>
                </a:r>
                <a:r>
                  <a:rPr lang="en-US" altLang="ja-JP" sz="1200" dirty="0">
                    <a:latin typeface="+mn-ea"/>
                    <a:ea typeface="+mn-ea"/>
                  </a:rPr>
                  <a:t>} </a:t>
                </a:r>
                <a:r>
                  <a:rPr lang="ja-JP" altLang="en-US" sz="1200" dirty="0">
                    <a:latin typeface="+mn-ea"/>
                    <a:ea typeface="+mn-ea"/>
                  </a:rPr>
                  <a:t>が公開している</a:t>
                </a:r>
                <a:endParaRPr lang="en-US" altLang="ja-JP" sz="1200" dirty="0">
                  <a:latin typeface="+mn-ea"/>
                  <a:ea typeface="+mn-ea"/>
                </a:endParaRPr>
              </a:p>
              <a:p>
                <a:pPr/>
                <a:r>
                  <a:rPr lang="ja-JP" altLang="en-US" sz="1200" dirty="0">
                    <a:latin typeface="+mn-ea"/>
                    <a:ea typeface="+mn-ea"/>
                  </a:rPr>
                  <a:t>日本語ストップワード辞書に加えて</a:t>
                </a:r>
                <a:r>
                  <a:rPr lang="en-US" altLang="ja-JP" sz="1200" dirty="0">
                    <a:latin typeface="+mn-ea"/>
                    <a:ea typeface="+mn-ea"/>
                  </a:rPr>
                  <a:t>, BERT </a:t>
                </a:r>
                <a:r>
                  <a:rPr lang="ja-JP" altLang="en-US" sz="1200" dirty="0">
                    <a:latin typeface="+mn-ea"/>
                    <a:ea typeface="+mn-ea"/>
                  </a:rPr>
                  <a:t>で用いられる特殊トークンである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{[PAD]},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を追加したものを用いた</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に含まれるワード数は </a:t>
                </a:r>
                <a:r>
                  <a:rPr lang="en-US" altLang="ja-JP" sz="1200" dirty="0">
                    <a:latin typeface="+mn-ea"/>
                    <a:ea typeface="+mn-ea"/>
                  </a:rPr>
                  <a:t>$437$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そして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モデルの最終層からの出力 </a:t>
                </a:r>
                <a:endParaRPr lang="en-US" altLang="ja-JP" sz="1200" dirty="0">
                  <a:latin typeface="+mn-ea"/>
                  <a:ea typeface="+mn-ea"/>
                </a:endParaRPr>
              </a:p>
              <a:p>
                <a:pP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}\quad(</a:t>
                </a:r>
                <a:r>
                  <a:rPr lang="en-US" altLang="ja-JP" sz="1200" dirty="0" err="1">
                    <a:latin typeface="+mn-ea"/>
                    <a:ea typeface="+mn-ea"/>
                  </a:rPr>
                  <a:t>i</a:t>
                </a:r>
                <a:r>
                  <a:rPr lang="en-US" altLang="ja-JP" sz="1200" dirty="0">
                    <a:latin typeface="+mn-ea"/>
                    <a:ea typeface="+mn-ea"/>
                  </a:rPr>
                  <a:t> = \{0,\</a:t>
                </a:r>
                <a:r>
                  <a:rPr lang="en-US" altLang="ja-JP" sz="1200" dirty="0" err="1">
                    <a:latin typeface="+mn-ea"/>
                    <a:ea typeface="+mn-ea"/>
                  </a:rPr>
                  <a:t>ldots</a:t>
                </a:r>
                <a:r>
                  <a:rPr lang="en-US" altLang="ja-JP" sz="1200" dirty="0">
                    <a:latin typeface="+mn-ea"/>
                    <a:ea typeface="+mn-ea"/>
                  </a:rPr>
                  <a:t> ,N\},\quad E_{0} = E_{\</a:t>
                </a:r>
                <a:r>
                  <a:rPr lang="en-US" altLang="ja-JP" sz="1200" dirty="0" err="1">
                    <a:latin typeface="+mn-ea"/>
                    <a:ea typeface="+mn-ea"/>
                  </a:rPr>
                  <a:t>mathrm</a:t>
                </a:r>
                <a:r>
                  <a:rPr lang="en-US" altLang="ja-JP" sz="1200" dirty="0">
                    <a:latin typeface="+mn-ea"/>
                    <a:ea typeface="+mn-ea"/>
                  </a:rPr>
                  <a:t>{[CLS]}})$</a:t>
                </a:r>
                <a:r>
                  <a:rPr lang="ja-JP" altLang="en-US" sz="1200" dirty="0">
                    <a:latin typeface="+mn-ea"/>
                    <a:ea typeface="+mn-ea"/>
                  </a:rPr>
                  <a:t>に対して</a:t>
                </a:r>
                <a:r>
                  <a:rPr lang="en-US" altLang="ja-JP" sz="1200" dirty="0">
                    <a:latin typeface="+mn-ea"/>
                    <a:ea typeface="+mn-ea"/>
                  </a:rPr>
                  <a:t>, </a:t>
                </a:r>
                <a:r>
                  <a:rPr lang="ja-JP" altLang="en-US" sz="1200" dirty="0">
                    <a:latin typeface="+mn-ea"/>
                    <a:ea typeface="+mn-ea"/>
                  </a:rPr>
                  <a:t>式 </a:t>
                </a:r>
                <a:r>
                  <a:rPr lang="en-US" altLang="ja-JP" sz="1200" dirty="0">
                    <a:latin typeface="+mn-ea"/>
                    <a:ea typeface="+mn-ea"/>
                  </a:rPr>
                  <a:t>\ref{ex3_eq} </a:t>
                </a:r>
                <a:r>
                  <a:rPr lang="ja-JP" altLang="en-US" sz="1200" dirty="0">
                    <a:latin typeface="+mn-ea"/>
                    <a:ea typeface="+mn-ea"/>
                  </a:rPr>
                  <a:t>を用いてスケーリングする</a:t>
                </a:r>
                <a:r>
                  <a:rPr lang="en-US" altLang="ja-JP" sz="1200" dirty="0">
                    <a:latin typeface="+mn-ea"/>
                    <a:ea typeface="+mn-ea"/>
                  </a:rPr>
                  <a:t>.</a:t>
                </a:r>
              </a:p>
              <a:p>
                <a:pPr/>
                <a:r>
                  <a:rPr lang="en-US" altLang="ja-JP" sz="1200" dirty="0">
                    <a:latin typeface="+mn-ea"/>
                    <a:ea typeface="+mn-ea"/>
                  </a:rPr>
                  <a:t>\begin{equation}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\times \</a:t>
                </a:r>
                <a:r>
                  <a:rPr lang="en-US" altLang="ja-JP" sz="1200" dirty="0" err="1">
                    <a:latin typeface="+mn-ea"/>
                    <a:ea typeface="+mn-ea"/>
                  </a:rPr>
                  <a:t>mathit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\label{ex3_eq}\end{equation}</a:t>
                </a:r>
                <a:r>
                  <a:rPr lang="ja-JP" altLang="en-US" sz="1200" dirty="0">
                    <a:latin typeface="+mn-ea"/>
                    <a:ea typeface="+mn-ea"/>
                  </a:rPr>
                  <a:t>ここで</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{Tok}_{0}$ </a:t>
                </a:r>
                <a:r>
                  <a:rPr lang="ja-JP" altLang="en-US" sz="1200" dirty="0">
                    <a:latin typeface="+mn-ea"/>
                    <a:ea typeface="+mn-ea"/>
                  </a:rPr>
                  <a:t>は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に対応する重要度スコアであり</a:t>
                </a:r>
                <a:r>
                  <a:rPr lang="en-US" altLang="ja-JP" sz="1200" dirty="0">
                    <a:latin typeface="+mn-ea"/>
                    <a:ea typeface="+mn-ea"/>
                  </a:rPr>
                  <a:t>, </a:t>
                </a:r>
                <a:r>
                  <a:rPr lang="ja-JP" altLang="en-US" sz="1200" dirty="0">
                    <a:latin typeface="+mn-ea"/>
                    <a:ea typeface="+mn-ea"/>
                  </a:rPr>
                  <a:t>正の定数 </a:t>
                </a:r>
                <a:r>
                  <a:rPr lang="en-US" altLang="ja-JP" sz="1200" dirty="0">
                    <a:latin typeface="+mn-ea"/>
                    <a:ea typeface="+mn-ea"/>
                  </a:rPr>
                  <a:t>$\alpha$ </a:t>
                </a:r>
                <a:r>
                  <a:rPr lang="ja-JP" altLang="en-US" sz="1200" dirty="0">
                    <a:latin typeface="+mn-ea"/>
                    <a:ea typeface="+mn-ea"/>
                  </a:rPr>
                  <a:t>を用いて式 </a:t>
                </a:r>
                <a:r>
                  <a:rPr lang="en-US" altLang="ja-JP" sz="1200" dirty="0">
                    <a:latin typeface="+mn-ea"/>
                    <a:ea typeface="+mn-ea"/>
                  </a:rPr>
                  <a:t>\ref{score} </a:t>
                </a:r>
                <a:r>
                  <a:rPr lang="ja-JP" altLang="en-US" sz="1200" dirty="0">
                    <a:latin typeface="+mn-ea"/>
                    <a:ea typeface="+mn-ea"/>
                  </a:rPr>
                  <a:t>で求められる</a:t>
                </a:r>
                <a:r>
                  <a:rPr lang="en-US" altLang="ja-JP" sz="1200" dirty="0">
                    <a:latin typeface="+mn-ea"/>
                    <a:ea typeface="+mn-ea"/>
                  </a:rPr>
                  <a:t>.\begin{equation}  \label{score}  \small{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 \left\{  \begin{array}{</a:t>
                </a:r>
                <a:r>
                  <a:rPr lang="en-US" altLang="ja-JP" sz="1200" dirty="0" err="1">
                    <a:latin typeface="+mn-ea"/>
                    <a:ea typeface="+mn-ea"/>
                  </a:rPr>
                  <a:t>ll</a:t>
                </a:r>
                <a:r>
                  <a:rPr lang="en-US" altLang="ja-JP" sz="1200" dirty="0">
                    <a:latin typeface="+mn-ea"/>
                    <a:ea typeface="+mn-ea"/>
                  </a:rPr>
                  <a:t>}    \alpha \times w_{\</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+ 1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en-US" altLang="ja-JP" sz="1200" dirty="0" err="1">
                    <a:latin typeface="+mn-ea"/>
                    <a:ea typeface="+mn-ea"/>
                  </a:rPr>
                  <a:t>notin</a:t>
                </a:r>
                <a:r>
                  <a:rPr lang="en-US" altLang="ja-JP" sz="1200" dirty="0">
                    <a:latin typeface="+mn-ea"/>
                    <a:ea typeface="+mn-ea"/>
                  </a:rPr>
                  <a:t>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-\alpha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\in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\end{array}\right.}\end{equation}</a:t>
                </a:r>
                <a:r>
                  <a:rPr lang="ja-JP" altLang="en-US" sz="1200" dirty="0">
                    <a:latin typeface="+mn-ea"/>
                    <a:ea typeface="+mn-ea"/>
                  </a:rPr>
                  <a:t>式 </a:t>
                </a:r>
                <a:r>
                  <a:rPr lang="en-US" altLang="ja-JP" sz="1200" dirty="0">
                    <a:latin typeface="+mn-ea"/>
                    <a:ea typeface="+mn-ea"/>
                  </a:rPr>
                  <a:t>\ref{score} </a:t>
                </a:r>
                <a:r>
                  <a:rPr lang="ja-JP" altLang="en-US" sz="1200" dirty="0">
                    <a:latin typeface="+mn-ea"/>
                    <a:ea typeface="+mn-ea"/>
                  </a:rPr>
                  <a:t>より</a:t>
                </a:r>
                <a:r>
                  <a:rPr lang="en-US" altLang="ja-JP" sz="1200" dirty="0">
                    <a:latin typeface="+mn-ea"/>
                    <a:ea typeface="+mn-ea"/>
                  </a:rPr>
                  <a:t>, </a:t>
                </a:r>
                <a:r>
                  <a:rPr lang="ja-JP" altLang="en-US" sz="1200" dirty="0">
                    <a:latin typeface="+mn-ea"/>
                    <a:ea typeface="+mn-ea"/>
                  </a:rPr>
                  <a:t>重要度スコアは入力トークン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が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を除くストップワード辞書に含まれている場合</a:t>
                </a:r>
                <a:r>
                  <a:rPr lang="en-US" altLang="ja-JP" sz="1200" dirty="0">
                    <a:latin typeface="+mn-ea"/>
                    <a:ea typeface="+mn-ea"/>
                  </a:rPr>
                  <a:t>, </a:t>
                </a:r>
                <a:r>
                  <a:rPr lang="ja-JP" altLang="en-US" sz="1200" dirty="0">
                    <a:latin typeface="+mn-ea"/>
                    <a:ea typeface="+mn-ea"/>
                  </a:rPr>
                  <a:t>負のぺナルティ値 </a:t>
                </a:r>
                <a:r>
                  <a:rPr lang="en-US" altLang="ja-JP" sz="1200" dirty="0">
                    <a:latin typeface="+mn-ea"/>
                    <a:ea typeface="+mn-ea"/>
                  </a:rPr>
                  <a:t>$-\alpha$ </a:t>
                </a:r>
                <a:r>
                  <a:rPr lang="ja-JP" altLang="en-US" sz="1200" dirty="0">
                    <a:latin typeface="+mn-ea"/>
                    <a:ea typeface="+mn-ea"/>
                  </a:rPr>
                  <a:t>が与えられ</a:t>
                </a:r>
                <a:r>
                  <a:rPr lang="en-US" altLang="ja-JP" sz="1200" dirty="0">
                    <a:latin typeface="+mn-ea"/>
                    <a:ea typeface="+mn-ea"/>
                  </a:rPr>
                  <a:t>, </a:t>
                </a:r>
                <a:r>
                  <a:rPr lang="ja-JP" altLang="en-US" sz="1200" dirty="0">
                    <a:latin typeface="+mn-ea"/>
                    <a:ea typeface="+mn-ea"/>
                  </a:rPr>
                  <a:t>その他の場合は重要度スコアは </a:t>
                </a:r>
                <a:r>
                  <a:rPr lang="en-US" altLang="ja-JP" sz="1200" dirty="0">
                    <a:latin typeface="+mn-ea"/>
                    <a:ea typeface="+mn-ea"/>
                  </a:rPr>
                  <a:t>$1$ </a:t>
                </a:r>
                <a:r>
                  <a:rPr lang="ja-JP" altLang="en-US" sz="1200" dirty="0">
                    <a:latin typeface="+mn-ea"/>
                    <a:ea typeface="+mn-ea"/>
                  </a:rPr>
                  <a:t>以上の値を示す</a:t>
                </a:r>
                <a:r>
                  <a:rPr lang="en-US" altLang="ja-JP" sz="1200" dirty="0">
                    <a:latin typeface="+mn-ea"/>
                    <a:ea typeface="+mn-ea"/>
                  </a:rPr>
                  <a:t>. </a:t>
                </a:r>
                <a:r>
                  <a:rPr lang="ja-JP" altLang="en-US" sz="1200" dirty="0">
                    <a:latin typeface="+mn-ea"/>
                    <a:ea typeface="+mn-ea"/>
                  </a:rPr>
                  <a:t>このスケーリング後の分散表現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を用いて</a:t>
                </a:r>
                <a:r>
                  <a:rPr lang="en-US" altLang="ja-JP" sz="1200" dirty="0">
                    <a:latin typeface="+mn-ea"/>
                    <a:ea typeface="+mn-ea"/>
                  </a:rPr>
                  <a:t>,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と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a:t>
                </a:r>
                <a:r>
                  <a:rPr lang="ja-JP" altLang="en-US" sz="1200" dirty="0">
                    <a:latin typeface="+mn-ea"/>
                    <a:ea typeface="+mn-ea"/>
                  </a:rPr>
                  <a:t>を求め</a:t>
                </a:r>
                <a:r>
                  <a:rPr lang="en-US" altLang="ja-JP" sz="1200" dirty="0">
                    <a:latin typeface="+mn-ea"/>
                    <a:ea typeface="+mn-ea"/>
                  </a:rPr>
                  <a:t>, </a:t>
                </a:r>
                <a:r>
                  <a:rPr lang="ja-JP" altLang="en-US" sz="1200" dirty="0">
                    <a:latin typeface="+mn-ea"/>
                    <a:ea typeface="+mn-ea"/>
                  </a:rPr>
                  <a:t>学習可能な重みパラメータベクトル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{W} = (p, q), \quad (p, q \</a:t>
                </a:r>
                <a:r>
                  <a:rPr lang="en-US" altLang="ja-JP" sz="1200" dirty="0" err="1">
                    <a:latin typeface="+mn-ea"/>
                    <a:ea typeface="+mn-ea"/>
                  </a:rPr>
                  <a:t>geq</a:t>
                </a:r>
                <a:r>
                  <a:rPr lang="en-US" altLang="ja-JP" sz="1200" dirty="0">
                    <a:latin typeface="+mn-ea"/>
                    <a:ea typeface="+mn-ea"/>
                  </a:rPr>
                  <a:t> 0)$ </a:t>
                </a:r>
                <a:r>
                  <a:rPr lang="ja-JP" altLang="en-US" sz="1200" dirty="0">
                    <a:latin typeface="+mn-ea"/>
                    <a:ea typeface="+mn-ea"/>
                  </a:rPr>
                  <a:t>を用いて入力された文章データに対する分散表現 </a:t>
                </a:r>
                <a:r>
                  <a:rPr lang="en-US" altLang="ja-JP" sz="1200" dirty="0">
                    <a:latin typeface="+mn-ea"/>
                    <a:ea typeface="+mn-ea"/>
                  </a:rPr>
                  <a:t>$C$ </a:t>
                </a:r>
                <a:r>
                  <a:rPr lang="ja-JP" altLang="en-US" sz="1200" dirty="0">
                    <a:latin typeface="+mn-ea"/>
                    <a:ea typeface="+mn-ea"/>
                  </a:rPr>
                  <a:t>は式 </a:t>
                </a:r>
                <a:r>
                  <a:rPr lang="en-US" altLang="ja-JP" sz="1200" dirty="0">
                    <a:latin typeface="+mn-ea"/>
                    <a:ea typeface="+mn-ea"/>
                  </a:rPr>
                  <a:t>\ref{pooling_ex2} </a:t>
                </a:r>
                <a:r>
                  <a:rPr lang="ja-JP" altLang="en-US" sz="1200" dirty="0">
                    <a:latin typeface="+mn-ea"/>
                    <a:ea typeface="+mn-ea"/>
                  </a:rPr>
                  <a:t>によって求められる</a:t>
                </a:r>
                <a:r>
                  <a:rPr lang="en-US" altLang="ja-JP" sz="1200" dirty="0">
                    <a:latin typeface="+mn-ea"/>
                    <a:ea typeface="+mn-ea"/>
                  </a:rPr>
                  <a:t>. </a:t>
                </a:r>
                <a:r>
                  <a:rPr lang="ja-JP" altLang="en-US" sz="1200" dirty="0">
                    <a:latin typeface="+mn-ea"/>
                    <a:ea typeface="+mn-ea"/>
                  </a:rPr>
                  <a:t>重みパラメータの更新式は式 </a:t>
                </a:r>
                <a:r>
                  <a:rPr lang="en-US" altLang="ja-JP" sz="1200" dirty="0">
                    <a:latin typeface="+mn-ea"/>
                    <a:ea typeface="+mn-ea"/>
                  </a:rPr>
                  <a:t>\ref{</a:t>
                </a:r>
                <a:r>
                  <a:rPr lang="en-US" altLang="ja-JP" sz="1200" dirty="0" err="1">
                    <a:latin typeface="+mn-ea"/>
                    <a:ea typeface="+mn-ea"/>
                  </a:rPr>
                  <a:t>pooling_A_koushin</a:t>
                </a:r>
                <a:r>
                  <a:rPr lang="en-US" altLang="ja-JP" sz="1200" dirty="0">
                    <a:latin typeface="+mn-ea"/>
                    <a:ea typeface="+mn-ea"/>
                  </a:rPr>
                  <a:t>} </a:t>
                </a:r>
                <a:r>
                  <a:rPr lang="ja-JP" altLang="en-US" sz="1200" dirty="0">
                    <a:latin typeface="+mn-ea"/>
                    <a:ea typeface="+mn-ea"/>
                  </a:rPr>
                  <a:t>に準じる</a:t>
                </a:r>
                <a:r>
                  <a:rPr lang="en-US" altLang="ja-JP" sz="1200" dirty="0">
                    <a:latin typeface="+mn-ea"/>
                    <a:ea typeface="+mn-ea"/>
                  </a:rPr>
                  <a:t>.\begin{equation}  C = \</a:t>
                </a:r>
                <a:r>
                  <a:rPr lang="en-US" altLang="ja-JP" sz="1200" dirty="0" err="1">
                    <a:latin typeface="+mn-ea"/>
                    <a:ea typeface="+mn-ea"/>
                  </a:rPr>
                  <a:t>mathbf</a:t>
                </a:r>
                <a:r>
                  <a:rPr lang="en-US" altLang="ja-JP" sz="1200" dirty="0">
                    <a:latin typeface="+mn-ea"/>
                    <a:ea typeface="+mn-ea"/>
                  </a:rPr>
                  <a:t>{W}\</a:t>
                </a:r>
                <a:r>
                  <a:rPr lang="en-US" altLang="ja-JP" sz="1200" dirty="0" err="1">
                    <a:latin typeface="+mn-ea"/>
                    <a:ea typeface="+mn-ea"/>
                  </a:rPr>
                  <a:t>vectxy</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 p\</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{[CLS]}}}+q\</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\label{pooling_ex2}\end{equation}%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モデルにおける最大入力長の制限によって切り捨てられてしまっていた原文データの重要な文脈情報を</a:t>
                </a:r>
                <a:r>
                  <a:rPr lang="en-US" altLang="ja-JP" sz="1200" dirty="0">
                    <a:latin typeface="+mn-ea"/>
                    <a:ea typeface="+mn-ea"/>
                  </a:rPr>
                  <a:t>, </a:t>
                </a:r>
                <a:r>
                  <a:rPr lang="ja-JP" altLang="en-US" sz="1200" dirty="0">
                    <a:latin typeface="+mn-ea"/>
                    <a:ea typeface="+mn-ea"/>
                  </a:rPr>
                  <a:t>要約データによって補完しながら最適な重みパラメータを学習できる点であり</a:t>
                </a:r>
                <a:r>
                  <a:rPr lang="en-US" altLang="ja-JP" sz="1200" dirty="0">
                    <a:latin typeface="+mn-ea"/>
                    <a:ea typeface="+mn-ea"/>
                  </a:rPr>
                  <a:t>, </a:t>
                </a:r>
                <a:r>
                  <a:rPr lang="ja-JP" altLang="en-US" sz="1200" dirty="0">
                    <a:latin typeface="+mn-ea"/>
                    <a:ea typeface="+mn-ea"/>
                  </a:rPr>
                  <a:t>これを確認することで提案モデル </a:t>
                </a:r>
                <a:r>
                  <a:rPr lang="en-US" altLang="ja-JP" sz="1200" dirty="0">
                    <a:latin typeface="+mn-ea"/>
                    <a:ea typeface="+mn-ea"/>
                  </a:rPr>
                  <a:t>1 </a:t>
                </a:r>
                <a:r>
                  <a:rPr lang="ja-JP" altLang="en-US" sz="1200" dirty="0">
                    <a:latin typeface="+mn-ea"/>
                    <a:ea typeface="+mn-ea"/>
                  </a:rPr>
                  <a:t>の有効性を示す</a:t>
                </a:r>
                <a:r>
                  <a:rPr lang="en-US" altLang="ja-JP" sz="1200" dirty="0">
                    <a:latin typeface="+mn-ea"/>
                    <a:ea typeface="+mn-ea"/>
                  </a:rPr>
                  <a:t>.</a:t>
                </a: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と比較して計算量やパラメータ数の削減が可能である点が挙げられる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TF-IDF </a:t>
                </a:r>
                <a:r>
                  <a:rPr lang="ja-JP" altLang="en-US" sz="1200" dirty="0">
                    <a:latin typeface="+mn-ea"/>
                    <a:ea typeface="+mn-ea"/>
                  </a:rPr>
                  <a:t>スコアを用いることで</a:t>
                </a:r>
                <a:r>
                  <a:rPr lang="en-US" altLang="ja-JP" sz="1200" dirty="0">
                    <a:latin typeface="+mn-ea"/>
                    <a:ea typeface="+mn-ea"/>
                  </a:rPr>
                  <a:t>, </a:t>
                </a:r>
                <a:r>
                  <a:rPr lang="ja-JP" altLang="en-US" sz="1200" dirty="0">
                    <a:latin typeface="+mn-ea"/>
                    <a:ea typeface="+mn-ea"/>
                  </a:rPr>
                  <a:t>要約文内の重要度の高い単語を選択的に強調しながら最適な重みパラメータを学習できることを確認することで提案モデル </a:t>
                </a:r>
                <a:r>
                  <a:rPr lang="en-US" altLang="ja-JP" sz="1200" dirty="0">
                    <a:latin typeface="+mn-ea"/>
                    <a:ea typeface="+mn-ea"/>
                  </a:rPr>
                  <a:t>2 </a:t>
                </a:r>
                <a:r>
                  <a:rPr lang="ja-JP" altLang="en-US" sz="1200" dirty="0">
                    <a:latin typeface="+mn-ea"/>
                    <a:ea typeface="+mn-ea"/>
                  </a:rPr>
                  <a:t>の有効性を示す</a:t>
                </a:r>
                <a:r>
                  <a:rPr lang="en-US" altLang="ja-JP" sz="1200" dirty="0">
                    <a:latin typeface="+mn-ea"/>
                    <a:ea typeface="+mn-ea"/>
                  </a:rPr>
                  <a:t>.</a:t>
                </a:r>
              </a:p>
            </p:txBody>
          </p:sp>
        </mc:Fallback>
      </mc:AlternateContent>
      <p:sp>
        <p:nvSpPr>
          <p:cNvPr id="4" name="スライド番号プレースホルダー 3">
            <a:extLst>
              <a:ext uri="{FF2B5EF4-FFF2-40B4-BE49-F238E27FC236}">
                <a16:creationId xmlns:a16="http://schemas.microsoft.com/office/drawing/2014/main" id="{CFEF06EE-EEF9-CD07-5A19-88A321D20C6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83897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[7:30]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におけるモデルを用いてテストデータで評価を行いました。また異なるシード値で</a:t>
                </a:r>
                <a:r>
                  <a:rPr lang="en-US" altLang="ja-JP" sz="1200" dirty="0"/>
                  <a:t>3</a:t>
                </a:r>
                <a:r>
                  <a:rPr lang="ja-JP" altLang="en-US" sz="1200" dirty="0"/>
                  <a:t>回実験を行いました。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1C11-AF51-85B7-D05C-D33D786A03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A8E4FB-94A4-0140-FCB8-71EC233CA3F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実験のパラメータは表のとおりとなります。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410F656B-F6BE-056A-52E2-C5BEC08C879D}"/>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224329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において従来手法を上回り、テキスト分類タスクにおける有効性を示すことが出来ました。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dirty="0"/>
              <a:t>テキスト分類タスクにおいて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また、提案手法</a:t>
            </a:r>
            <a:r>
              <a:rPr lang="en-US" altLang="ja-JP" sz="700" dirty="0"/>
              <a:t>2</a:t>
            </a:r>
            <a:r>
              <a:rPr lang="ja-JP" altLang="en-US" sz="700" dirty="0"/>
              <a:t>における重みパラメータの学習推移と比較すると、</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の最終層におけるアテンションを可視化したもので、上が従来手法、下が提案手法</a:t>
            </a:r>
            <a:r>
              <a:rPr lang="en-US" altLang="ja-JP" dirty="0"/>
              <a:t>2</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[13:30]</a:t>
            </a:r>
          </a:p>
          <a:p>
            <a:r>
              <a:rPr kumimoji="1" lang="ja-JP" altLang="en-US" dirty="0"/>
              <a:t>最後に、まとめと今後の課題です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要約文から得た分散表現を先行研究である </a:t>
            </a:r>
            <a:r>
              <a:rPr lang="en-US" altLang="ja-JP" sz="1200" cap="none" dirty="0">
                <a:solidFill>
                  <a:schemeClr val="tx1">
                    <a:lumMod val="95000"/>
                  </a:schemeClr>
                </a:solidFill>
              </a:rPr>
              <a:t>CLS-</a:t>
            </a:r>
            <a:r>
              <a:rPr lang="en-US" altLang="ja-JP" sz="1200" cap="none" dirty="0" err="1">
                <a:solidFill>
                  <a:schemeClr val="tx1">
                    <a:lumMod val="95000"/>
                  </a:schemeClr>
                </a:solidFill>
              </a:rPr>
              <a:t>Averafe</a:t>
            </a:r>
            <a:r>
              <a:rPr lang="en-US" altLang="ja-JP" sz="1200" cap="none" dirty="0">
                <a:solidFill>
                  <a:schemeClr val="tx1">
                    <a:lumMod val="95000"/>
                  </a:schemeClr>
                </a:solidFill>
              </a:rPr>
              <a:t>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組み込んだ新たなプーリング手法について提案しました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BFBEE-4040-CAEE-0063-24E95737C03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20B591-A834-657B-082A-2641C484478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DAFD674-31CF-3FE9-1A20-2491FEBFE098}"/>
                  </a:ext>
                </a:extLst>
              </p:cNvPr>
              <p:cNvSpPr>
                <a:spLocks noGrp="1"/>
              </p:cNvSpPr>
              <p:nvPr>
                <p:ph type="body" idx="1"/>
              </p:nvPr>
            </p:nvSpPr>
            <p:spPr/>
            <p:txBody>
              <a:bodyPr/>
              <a:lstStyle/>
              <a:p>
                <a:endParaRPr lang="ja-JP" altLang="en-US" dirty="0"/>
              </a:p>
            </p:txBody>
          </p:sp>
        </mc:Choice>
        <mc:Fallback xmlns="">
          <p:sp>
            <p:nvSpPr>
              <p:cNvPr id="3" name="ノート プレースホルダー 2">
                <a:extLst>
                  <a:ext uri="{FF2B5EF4-FFF2-40B4-BE49-F238E27FC236}">
                    <a16:creationId xmlns:a16="http://schemas.microsoft.com/office/drawing/2014/main" id="{8DAFD674-31CF-3FE9-1A20-2491FEBFE098}"/>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7DB26CF-55C7-FB27-AD2E-24F2B1412189}"/>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2541339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 </a:t>
            </a:r>
            <a:r>
              <a:rPr lang="en-US" altLang="ja-JP" sz="1200" dirty="0">
                <a:latin typeface="+mn-ea"/>
                <a:ea typeface="+mn-ea"/>
              </a:rPr>
              <a:t>(LLM) </a:t>
            </a:r>
            <a:r>
              <a:rPr lang="ja-JP" altLang="en-US" sz="1200" dirty="0">
                <a:latin typeface="+mn-ea"/>
                <a:ea typeface="+mn-ea"/>
              </a:rPr>
              <a:t>の進化に伴って</a:t>
            </a:r>
          </a:p>
          <a:p>
            <a:r>
              <a:rPr lang="ja-JP" altLang="en-US" dirty="0"/>
              <a:t>特に自然言語処理分野においては、</a:t>
            </a:r>
            <a:r>
              <a:rPr lang="en-US" altLang="ja-JP" dirty="0"/>
              <a:t>Transformer</a:t>
            </a:r>
            <a:r>
              <a:rPr lang="ja-JP" altLang="en-US" dirty="0"/>
              <a:t>構造を基盤とした</a:t>
            </a:r>
            <a:endParaRPr lang="en-US" altLang="ja-JP" dirty="0"/>
          </a:p>
          <a:p>
            <a:r>
              <a:rPr lang="en-US" altLang="ja-JP" dirty="0"/>
              <a:t>BERT</a:t>
            </a:r>
            <a:r>
              <a:rPr lang="ja-JP" altLang="en-US" dirty="0"/>
              <a:t>や</a:t>
            </a:r>
            <a:r>
              <a:rPr lang="en-US" altLang="ja-JP" dirty="0"/>
              <a:t>GPT</a:t>
            </a:r>
            <a:r>
              <a:rPr lang="en-US" altLang="ja-JP" sz="1200" dirty="0">
                <a:latin typeface="+mn-ea"/>
                <a:ea typeface="+mn-ea"/>
              </a:rPr>
              <a:t>(Generative Pre-trained Transformer)</a:t>
            </a:r>
            <a:r>
              <a:rPr lang="ja-JP" altLang="en-US" dirty="0"/>
              <a:t>などの</a:t>
            </a:r>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が重要になってきます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そこで本研究では、その分散表現の処理方法の１つである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a:t>E_{CLS}</a:t>
            </a:r>
            <a:r>
              <a:rPr lang="ja-JP" altLang="en-US" sz="1050" dirty="0"/>
              <a:t>を文の分散表現としてそのまま用いる手法、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a:t>E_{Avg} </a:t>
            </a:r>
            <a:r>
              <a:rPr lang="ja-JP" altLang="en-US" sz="1050" dirty="0"/>
              <a:t>を文の分散表現として用いる手法です。</a:t>
            </a:r>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ここで、本研究の概要を説明します。</a:t>
            </a:r>
            <a:endParaRPr lang="en-US" altLang="ja-JP" dirty="0"/>
          </a:p>
          <a:p>
            <a:endParaRPr lang="en-US" altLang="ja-JP" dirty="0"/>
          </a:p>
          <a:p>
            <a:pPr algn="l"/>
            <a:r>
              <a:rPr lang="ja-JP" altLang="en-US" dirty="0"/>
              <a:t>本研究の目的である、</a:t>
            </a:r>
            <a:endParaRPr lang="en-US" altLang="ja-JP" dirty="0"/>
          </a:p>
          <a:p>
            <a:pPr algn="l"/>
            <a:r>
              <a:rPr lang="ja-JP" altLang="en-US" sz="1200" b="1" i="0" u="none" strike="noStrike" baseline="0" dirty="0">
                <a:latin typeface="HaranoAjiMincho-Regular-Identity-H"/>
              </a:rPr>
              <a:t>より適切な文章の分散表現を獲得し、</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原文に含まれる文脈的に重要な情報をより効果的に学習する手法の確立</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を達成するために</a:t>
            </a:r>
            <a:endParaRPr lang="en-US" altLang="ja-JP" b="1" dirty="0"/>
          </a:p>
          <a:p>
            <a:endParaRPr lang="en-US" altLang="ja-JP" dirty="0"/>
          </a:p>
          <a:p>
            <a:r>
              <a:rPr lang="ja-JP" altLang="en-US" dirty="0"/>
              <a:t>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を用いることで原文データから要約文データを獲得します。</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そして、テキスト分類タスクを解くことで提案手法の有効性を検証します</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a:t>[2:50]</a:t>
            </a:r>
          </a:p>
          <a:p>
            <a:r>
              <a:rPr kumimoji="1" lang="ja-JP" altLang="en-US"/>
              <a:t>次</a:t>
            </a:r>
            <a:r>
              <a:rPr kumimoji="1" lang="ja-JP" altLang="en-US" dirty="0"/>
              <a:t>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2025/2/10</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2025/2/10</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2025/2/10</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plamo.preferredai.j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11</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2677656"/>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D22A85-93B9-D41B-96A4-9D08496B8DA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2D875F5-0E03-F4F9-DE07-78876C9EA261}"/>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b="1" dirty="0">
                <a:solidFill>
                  <a:schemeClr val="accent1"/>
                </a:solidFill>
                <a:latin typeface="+mn-ea"/>
              </a:rPr>
              <a:t>生成 </a:t>
            </a:r>
            <a:r>
              <a:rPr lang="en-US" altLang="ja-JP" sz="2000" b="1" dirty="0">
                <a:solidFill>
                  <a:schemeClr val="accent1"/>
                </a:solidFill>
                <a:latin typeface="+mn-ea"/>
              </a:rPr>
              <a:t>AI </a:t>
            </a:r>
            <a:r>
              <a:rPr lang="ja-JP" altLang="en-US" sz="2000" b="1" dirty="0">
                <a:solidFill>
                  <a:schemeClr val="accent1"/>
                </a:solidFill>
                <a:latin typeface="+mn-ea"/>
              </a:rPr>
              <a:t>を用いた要約文生成</a:t>
            </a:r>
            <a:endParaRPr lang="en-US" altLang="ja-JP" sz="2000" b="1" dirty="0">
              <a:solidFill>
                <a:schemeClr val="accent1"/>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AF00E0-DDE9-4EE7-7582-6E763E2D11CE}"/>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43" name="グループ化 42">
            <a:extLst>
              <a:ext uri="{FF2B5EF4-FFF2-40B4-BE49-F238E27FC236}">
                <a16:creationId xmlns:a16="http://schemas.microsoft.com/office/drawing/2014/main" id="{3625B547-569F-625B-3826-CA07B9F3944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35110022-94CB-16C9-2E48-0B5920B504D2}"/>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CAB7D9D8-65F4-D3C8-1DAF-F2D630ED8EDB}"/>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503202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6BF7DD-A60E-95E1-CD10-B48DA9996DC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9739DFD-4B43-715E-505D-846FF1E63E2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生成 </a:t>
            </a:r>
            <a:r>
              <a:rPr lang="en-US" altLang="ja-JP" sz="2000" b="1" dirty="0">
                <a:latin typeface="+mn-ea"/>
              </a:rPr>
              <a:t>AI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solidFill>
                  <a:srgbClr val="F4B54B"/>
                </a:solidFill>
                <a:latin typeface="+mn-ea"/>
              </a:rPr>
              <a:t>CAP </a:t>
            </a:r>
            <a:r>
              <a:rPr lang="ja-JP" altLang="en-US" sz="2000" b="1" dirty="0">
                <a:solidFill>
                  <a:srgbClr val="F4B54B"/>
                </a:solidFill>
                <a:latin typeface="+mn-ea"/>
              </a:rPr>
              <a:t>をベースとした要約文情報を組み込んだプーリング手法の提案</a:t>
            </a:r>
            <a:endParaRPr lang="en-US" altLang="ja-JP" sz="2000" b="1" dirty="0">
              <a:solidFill>
                <a:srgbClr val="F4B54B"/>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A3BE6FE-D0BB-05E3-AA7A-A19D90FF9D78}"/>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grpSp>
        <p:nvGrpSpPr>
          <p:cNvPr id="43" name="グループ化 42">
            <a:extLst>
              <a:ext uri="{FF2B5EF4-FFF2-40B4-BE49-F238E27FC236}">
                <a16:creationId xmlns:a16="http://schemas.microsoft.com/office/drawing/2014/main" id="{0380C4A6-C8FC-ED3F-4BE3-44AA9BEEDB5F}"/>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6FCCEA-858E-3B5A-EE1D-1DED9E5D23EE}"/>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7E5BC489-6093-4CEB-4683-58B2FABFC899}"/>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737870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7C994049-6B66-AEB9-C21E-594B9962BBF2}"/>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9D6DA7E-4AE6-4D84-2F16-7FBAFE8AA343}"/>
                  </a:ext>
                </a:extLst>
              </p:cNvPr>
              <p:cNvSpPr txBox="1"/>
              <p:nvPr/>
            </p:nvSpPr>
            <p:spPr>
              <a:xfrm>
                <a:off x="372268" y="1531693"/>
                <a:ext cx="3851246" cy="314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𝐶</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𝑝</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up>
                          <m:r>
                            <a:rPr kumimoji="1" lang="en-US" altLang="ja-JP" b="0" i="1" smtClean="0">
                              <a:solidFill>
                                <a:schemeClr val="bg1"/>
                              </a:solidFill>
                              <a:latin typeface="Cambria Math" panose="02040503050406030204" pitchFamily="18" charset="0"/>
                            </a:rPr>
                            <m:t>′</m:t>
                          </m:r>
                        </m:sup>
                      </m:sSubSup>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up>
                          <m:r>
                            <a:rPr kumimoji="1" lang="en-US" altLang="ja-JP" b="0" i="1" smtClean="0">
                              <a:solidFill>
                                <a:schemeClr val="bg1"/>
                              </a:solidFill>
                              <a:latin typeface="Cambria Math" panose="02040503050406030204" pitchFamily="18" charset="0"/>
                            </a:rPr>
                            <m:t>′</m:t>
                          </m:r>
                        </m:sup>
                      </m:sSubSup>
                    </m:oMath>
                  </m:oMathPara>
                </a14:m>
                <a:endParaRPr kumimoji="1" lang="ja-JP" altLang="en-US" dirty="0">
                  <a:solidFill>
                    <a:schemeClr val="bg1"/>
                  </a:solidFill>
                </a:endParaRPr>
              </a:p>
            </p:txBody>
          </p:sp>
        </mc:Choice>
        <mc:Fallback xmlns="">
          <p:sp>
            <p:nvSpPr>
              <p:cNvPr id="12" name="テキスト ボックス 11">
                <a:extLst>
                  <a:ext uri="{FF2B5EF4-FFF2-40B4-BE49-F238E27FC236}">
                    <a16:creationId xmlns:a16="http://schemas.microsoft.com/office/drawing/2014/main" id="{49D6DA7E-4AE6-4D84-2F16-7FBAFE8AA343}"/>
                  </a:ext>
                </a:extLst>
              </p:cNvPr>
              <p:cNvSpPr txBox="1">
                <a:spLocks noRot="1" noChangeAspect="1" noMove="1" noResize="1" noEditPoints="1" noAdjustHandles="1" noChangeArrowheads="1" noChangeShapeType="1" noTextEdit="1"/>
              </p:cNvSpPr>
              <p:nvPr/>
            </p:nvSpPr>
            <p:spPr>
              <a:xfrm>
                <a:off x="372268" y="1531693"/>
                <a:ext cx="3851246" cy="314894"/>
              </a:xfrm>
              <a:prstGeom prst="rect">
                <a:avLst/>
              </a:prstGeom>
              <a:blipFill>
                <a:blip r:embed="rId4"/>
                <a:stretch>
                  <a:fillRect l="-791" r="-633" b="-2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0106E56F-166A-17BC-9465-82EA73F10E80}"/>
                  </a:ext>
                </a:extLst>
              </p:cNvPr>
              <p:cNvSpPr txBox="1"/>
              <p:nvPr/>
            </p:nvSpPr>
            <p:spPr>
              <a:xfrm>
                <a:off x="5360322" y="1550640"/>
                <a:ext cx="3232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=1 (</m:t>
                      </m:r>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ea typeface="Cambria Math" panose="02040503050406030204" pitchFamily="18" charset="0"/>
                        </a:rPr>
                        <m:t>≥0</m:t>
                      </m:r>
                      <m:r>
                        <a:rPr kumimoji="1" lang="en-US" altLang="ja-JP" b="0" i="1" smtClean="0">
                          <a:solidFill>
                            <a:schemeClr val="bg1"/>
                          </a:solidFill>
                          <a:latin typeface="Cambria Math" panose="02040503050406030204" pitchFamily="18" charset="0"/>
                        </a:rPr>
                        <m:t>)</m:t>
                      </m:r>
                    </m:oMath>
                  </m:oMathPara>
                </a14:m>
                <a:endParaRPr kumimoji="1" lang="ja-JP" altLang="en-US" dirty="0">
                  <a:solidFill>
                    <a:schemeClr val="bg1"/>
                  </a:solidFill>
                </a:endParaRPr>
              </a:p>
            </p:txBody>
          </p:sp>
        </mc:Choice>
        <mc:Fallback xmlns="">
          <p:sp>
            <p:nvSpPr>
              <p:cNvPr id="13" name="テキスト ボックス 12">
                <a:extLst>
                  <a:ext uri="{FF2B5EF4-FFF2-40B4-BE49-F238E27FC236}">
                    <a16:creationId xmlns:a16="http://schemas.microsoft.com/office/drawing/2014/main" id="{0106E56F-166A-17BC-9465-82EA73F10E80}"/>
                  </a:ext>
                </a:extLst>
              </p:cNvPr>
              <p:cNvSpPr txBox="1">
                <a:spLocks noRot="1" noChangeAspect="1" noMove="1" noResize="1" noEditPoints="1" noAdjustHandles="1" noChangeArrowheads="1" noChangeShapeType="1" noTextEdit="1"/>
              </p:cNvSpPr>
              <p:nvPr/>
            </p:nvSpPr>
            <p:spPr>
              <a:xfrm>
                <a:off x="5360322" y="1550640"/>
                <a:ext cx="3232423" cy="276999"/>
              </a:xfrm>
              <a:prstGeom prst="rect">
                <a:avLst/>
              </a:prstGeom>
              <a:blipFill>
                <a:blip r:embed="rId5"/>
                <a:stretch>
                  <a:fillRect l="-1130" r="-1883" b="-3695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85586B2B-7703-7AA1-744F-6128AD792C27}"/>
              </a:ext>
            </a:extLst>
          </p:cNvPr>
          <p:cNvSpPr txBox="1"/>
          <p:nvPr/>
        </p:nvSpPr>
        <p:spPr>
          <a:xfrm>
            <a:off x="813315" y="6316378"/>
            <a:ext cx="4562272"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見づらいので、数ページに分けて重み付き和の式など明記</a:t>
            </a:r>
            <a:endParaRPr kumimoji="1" lang="ja-JP" altLang="en-US" sz="1200" dirty="0"/>
          </a:p>
        </p:txBody>
      </p:sp>
    </p:spTree>
    <p:extLst>
      <p:ext uri="{BB962C8B-B14F-4D97-AF65-F5344CB8AC3E}">
        <p14:creationId xmlns:p14="http://schemas.microsoft.com/office/powerpoint/2010/main" val="686960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r>
                      <a:rPr lang="en-US" altLang="ja-JP" sz="2400" b="1" i="1" smtClean="0">
                        <a:latin typeface="Cambria Math" panose="02040503050406030204" pitchFamily="18" charset="0"/>
                        <a:ea typeface="+mn-ea"/>
                      </a:rPr>
                      <m:t>,</m:t>
                    </m:r>
                    <m:r>
                      <a:rPr lang="en-US" altLang="ja-JP" sz="2400" b="1" i="1" smtClean="0">
                        <a:latin typeface="Cambria Math" panose="02040503050406030204" pitchFamily="18" charset="0"/>
                        <a:ea typeface="+mn-ea"/>
                      </a:rPr>
                      <m:t>𝒔</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317042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3170420"/>
              </a:xfrm>
              <a:prstGeom prst="rect">
                <a:avLst/>
              </a:prstGeom>
              <a:blipFill>
                <a:blip r:embed="rId4"/>
                <a:stretch>
                  <a:fillRect l="-2914" t="-3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130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DEA2B-91E4-3F99-9C35-00F55FB62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06A5B85-D0DE-F22A-95F8-45FDCDA0FEB2}"/>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C60D3B1-0555-B7F1-A6C0-9B49609EBC66}"/>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2" name="正方形/長方形 1">
            <a:extLst>
              <a:ext uri="{FF2B5EF4-FFF2-40B4-BE49-F238E27FC236}">
                <a16:creationId xmlns:a16="http://schemas.microsoft.com/office/drawing/2014/main" id="{6C10BE5B-580D-A810-98C0-CE6504A03AB7}"/>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3FBE5D1-CD56-E2E4-E301-E8DA93A703F0}"/>
                  </a:ext>
                </a:extLst>
              </p:cNvPr>
              <p:cNvSpPr txBox="1"/>
              <p:nvPr/>
            </p:nvSpPr>
            <p:spPr>
              <a:xfrm>
                <a:off x="4165986" y="1783799"/>
                <a:ext cx="4475377" cy="379206"/>
              </a:xfrm>
              <a:prstGeom prst="rect">
                <a:avLst/>
              </a:prstGeom>
              <a:noFill/>
            </p:spPr>
            <p:txBody>
              <a:bodyPr wrap="square" lIns="0" tIns="0" rIns="0" bIns="0" rtlCol="0">
                <a:spAutoFit/>
              </a:bodyPr>
              <a:lstStyle/>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p>
            </p:txBody>
          </p:sp>
        </mc:Choice>
        <mc:Fallback xmlns="">
          <p:sp>
            <p:nvSpPr>
              <p:cNvPr id="12" name="テキスト ボックス 11">
                <a:extLst>
                  <a:ext uri="{FF2B5EF4-FFF2-40B4-BE49-F238E27FC236}">
                    <a16:creationId xmlns:a16="http://schemas.microsoft.com/office/drawing/2014/main" id="{B3FBE5D1-CD56-E2E4-E301-E8DA93A703F0}"/>
                  </a:ext>
                </a:extLst>
              </p:cNvPr>
              <p:cNvSpPr txBox="1">
                <a:spLocks noRot="1" noChangeAspect="1" noMove="1" noResize="1" noEditPoints="1" noAdjustHandles="1" noChangeArrowheads="1" noChangeShapeType="1" noTextEdit="1"/>
              </p:cNvSpPr>
              <p:nvPr/>
            </p:nvSpPr>
            <p:spPr>
              <a:xfrm>
                <a:off x="4165986" y="1783799"/>
                <a:ext cx="4475377" cy="379206"/>
              </a:xfrm>
              <a:prstGeom prst="rect">
                <a:avLst/>
              </a:prstGeom>
              <a:blipFill>
                <a:blip r:embed="rId3"/>
                <a:stretch>
                  <a:fillRect/>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FE0D6017-19E6-9569-517B-A526C96FF55D}"/>
              </a:ext>
            </a:extLst>
          </p:cNvPr>
          <p:cNvPicPr>
            <a:picLocks noChangeAspect="1"/>
          </p:cNvPicPr>
          <p:nvPr/>
        </p:nvPicPr>
        <p:blipFill>
          <a:blip r:embed="rId4"/>
          <a:stretch>
            <a:fillRect/>
          </a:stretch>
        </p:blipFill>
        <p:spPr>
          <a:xfrm>
            <a:off x="524732" y="1411521"/>
            <a:ext cx="3208326" cy="4804793"/>
          </a:xfrm>
          <a:prstGeom prst="rect">
            <a:avLst/>
          </a:prstGeom>
        </p:spPr>
      </p:pic>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BF10D33D-ADFA-CCD7-F0F1-06257CDE274D}"/>
                  </a:ext>
                </a:extLst>
              </p:cNvPr>
              <p:cNvSpPr txBox="1"/>
              <p:nvPr/>
            </p:nvSpPr>
            <p:spPr>
              <a:xfrm>
                <a:off x="4165986" y="3940191"/>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2" name="テキスト ボックス 101">
                <a:extLst>
                  <a:ext uri="{FF2B5EF4-FFF2-40B4-BE49-F238E27FC236}">
                    <a16:creationId xmlns:a16="http://schemas.microsoft.com/office/drawing/2014/main" id="{BF10D33D-ADFA-CCD7-F0F1-06257CDE274D}"/>
                  </a:ext>
                </a:extLst>
              </p:cNvPr>
              <p:cNvSpPr txBox="1">
                <a:spLocks noRot="1" noChangeAspect="1" noMove="1" noResize="1" noEditPoints="1" noAdjustHandles="1" noChangeArrowheads="1" noChangeShapeType="1" noTextEdit="1"/>
              </p:cNvSpPr>
              <p:nvPr/>
            </p:nvSpPr>
            <p:spPr>
              <a:xfrm>
                <a:off x="4165986" y="3940191"/>
                <a:ext cx="4475377" cy="785728"/>
              </a:xfrm>
              <a:prstGeom prst="rect">
                <a:avLst/>
              </a:prstGeom>
              <a:blipFill>
                <a:blip r:embed="rId5"/>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32171A77-F122-A2C3-8B18-752D9DC37789}"/>
                  </a:ext>
                </a:extLst>
              </p:cNvPr>
              <p:cNvSpPr txBox="1"/>
              <p:nvPr/>
            </p:nvSpPr>
            <p:spPr>
              <a:xfrm>
                <a:off x="3641212" y="3608100"/>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32171A77-F122-A2C3-8B18-752D9DC37789}"/>
                  </a:ext>
                </a:extLst>
              </p:cNvPr>
              <p:cNvSpPr txBox="1">
                <a:spLocks noRot="1" noChangeAspect="1" noMove="1" noResize="1" noEditPoints="1" noAdjustHandles="1" noChangeArrowheads="1" noChangeShapeType="1" noTextEdit="1"/>
              </p:cNvSpPr>
              <p:nvPr/>
            </p:nvSpPr>
            <p:spPr>
              <a:xfrm>
                <a:off x="3641212" y="3608100"/>
                <a:ext cx="4672426" cy="400110"/>
              </a:xfrm>
              <a:prstGeom prst="rect">
                <a:avLst/>
              </a:prstGeom>
              <a:blipFill>
                <a:blip r:embed="rId6"/>
                <a:stretch>
                  <a:fillRect l="-1304" t="-12121"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6A824F7A-C05F-06A4-C852-132AB747A860}"/>
                  </a:ext>
                </a:extLst>
              </p:cNvPr>
              <p:cNvSpPr txBox="1"/>
              <p:nvPr/>
            </p:nvSpPr>
            <p:spPr>
              <a:xfrm>
                <a:off x="3641691" y="296180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6A824F7A-C05F-06A4-C852-132AB747A860}"/>
                  </a:ext>
                </a:extLst>
              </p:cNvPr>
              <p:cNvSpPr txBox="1">
                <a:spLocks noRot="1" noChangeAspect="1" noMove="1" noResize="1" noEditPoints="1" noAdjustHandles="1" noChangeArrowheads="1" noChangeShapeType="1" noTextEdit="1"/>
              </p:cNvSpPr>
              <p:nvPr/>
            </p:nvSpPr>
            <p:spPr>
              <a:xfrm>
                <a:off x="3641691" y="2961801"/>
                <a:ext cx="4672426" cy="400110"/>
              </a:xfrm>
              <a:prstGeom prst="rect">
                <a:avLst/>
              </a:prstGeom>
              <a:blipFill>
                <a:blip r:embed="rId7"/>
                <a:stretch>
                  <a:fillRect l="-1304" t="-12308" b="-2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25567E32-7F31-F358-1BE1-54111F71D1C7}"/>
                  </a:ext>
                </a:extLst>
              </p:cNvPr>
              <p:cNvSpPr txBox="1"/>
              <p:nvPr/>
            </p:nvSpPr>
            <p:spPr>
              <a:xfrm>
                <a:off x="3733058" y="3276822"/>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25567E32-7F31-F358-1BE1-54111F71D1C7}"/>
                  </a:ext>
                </a:extLst>
              </p:cNvPr>
              <p:cNvSpPr txBox="1">
                <a:spLocks noRot="1" noChangeAspect="1" noMove="1" noResize="1" noEditPoints="1" noAdjustHandles="1" noChangeArrowheads="1" noChangeShapeType="1" noTextEdit="1"/>
              </p:cNvSpPr>
              <p:nvPr/>
            </p:nvSpPr>
            <p:spPr>
              <a:xfrm>
                <a:off x="3733058" y="3276822"/>
                <a:ext cx="4475377" cy="369332"/>
              </a:xfrm>
              <a:prstGeom prst="rect">
                <a:avLst/>
              </a:prstGeom>
              <a:blipFill>
                <a:blip r:embed="rId8"/>
                <a:stretch>
                  <a:fillRect b="-38333"/>
                </a:stretch>
              </a:blipFill>
            </p:spPr>
            <p:txBody>
              <a:bodyPr/>
              <a:lstStyle/>
              <a:p>
                <a:r>
                  <a:rPr lang="ja-JP" altLang="en-US">
                    <a:noFill/>
                  </a:rPr>
                  <a:t> </a:t>
                </a:r>
              </a:p>
            </p:txBody>
          </p:sp>
        </mc:Fallback>
      </mc:AlternateContent>
      <p:sp>
        <p:nvSpPr>
          <p:cNvPr id="106" name="テキスト ボックス 105">
            <a:extLst>
              <a:ext uri="{FF2B5EF4-FFF2-40B4-BE49-F238E27FC236}">
                <a16:creationId xmlns:a16="http://schemas.microsoft.com/office/drawing/2014/main" id="{A3875535-D621-730A-602A-784EFDEAC79D}"/>
              </a:ext>
            </a:extLst>
          </p:cNvPr>
          <p:cNvSpPr txBox="1"/>
          <p:nvPr/>
        </p:nvSpPr>
        <p:spPr>
          <a:xfrm>
            <a:off x="4129603" y="5013620"/>
            <a:ext cx="4078832"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D6EFC05A-6575-0D00-39D0-C43C5222855C}"/>
                  </a:ext>
                </a:extLst>
              </p:cNvPr>
              <p:cNvSpPr txBox="1"/>
              <p:nvPr/>
            </p:nvSpPr>
            <p:spPr>
              <a:xfrm>
                <a:off x="3655886" y="2257712"/>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D6EFC05A-6575-0D00-39D0-C43C5222855C}"/>
                  </a:ext>
                </a:extLst>
              </p:cNvPr>
              <p:cNvSpPr txBox="1">
                <a:spLocks noRot="1" noChangeAspect="1" noMove="1" noResize="1" noEditPoints="1" noAdjustHandles="1" noChangeArrowheads="1" noChangeShapeType="1" noTextEdit="1"/>
              </p:cNvSpPr>
              <p:nvPr/>
            </p:nvSpPr>
            <p:spPr>
              <a:xfrm>
                <a:off x="3655886" y="2257712"/>
                <a:ext cx="4672426" cy="707886"/>
              </a:xfrm>
              <a:prstGeom prst="rect">
                <a:avLst/>
              </a:prstGeom>
              <a:blipFill>
                <a:blip r:embed="rId9"/>
                <a:stretch>
                  <a:fillRect l="-1436" t="-603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1D0B094E-18D1-8BC8-F344-85115B82F289}"/>
                  </a:ext>
                </a:extLst>
              </p:cNvPr>
              <p:cNvSpPr txBox="1"/>
              <p:nvPr/>
            </p:nvSpPr>
            <p:spPr>
              <a:xfrm>
                <a:off x="3062934" y="2649609"/>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1D0B094E-18D1-8BC8-F344-85115B82F289}"/>
                  </a:ext>
                </a:extLst>
              </p:cNvPr>
              <p:cNvSpPr txBox="1">
                <a:spLocks noRot="1" noChangeAspect="1" noMove="1" noResize="1" noEditPoints="1" noAdjustHandles="1" noChangeArrowheads="1" noChangeShapeType="1" noTextEdit="1"/>
              </p:cNvSpPr>
              <p:nvPr/>
            </p:nvSpPr>
            <p:spPr>
              <a:xfrm>
                <a:off x="3062934" y="2649609"/>
                <a:ext cx="4475377" cy="369332"/>
              </a:xfrm>
              <a:prstGeom prst="rect">
                <a:avLst/>
              </a:prstGeom>
              <a:blipFill>
                <a:blip r:embed="rId10"/>
                <a:stretch>
                  <a:fillRect b="-20000"/>
                </a:stretch>
              </a:blipFill>
            </p:spPr>
            <p:txBody>
              <a:bodyPr/>
              <a:lstStyle/>
              <a:p>
                <a:r>
                  <a:rPr lang="ja-JP" altLang="en-US">
                    <a:noFill/>
                  </a:rPr>
                  <a:t> </a:t>
                </a:r>
              </a:p>
            </p:txBody>
          </p:sp>
        </mc:Fallback>
      </mc:AlternateContent>
      <p:sp>
        <p:nvSpPr>
          <p:cNvPr id="109" name="正方形/長方形 108">
            <a:extLst>
              <a:ext uri="{FF2B5EF4-FFF2-40B4-BE49-F238E27FC236}">
                <a16:creationId xmlns:a16="http://schemas.microsoft.com/office/drawing/2014/main" id="{900E1D9F-96B2-9BCF-39BB-3F03D94C7187}"/>
              </a:ext>
            </a:extLst>
          </p:cNvPr>
          <p:cNvSpPr/>
          <p:nvPr/>
        </p:nvSpPr>
        <p:spPr>
          <a:xfrm>
            <a:off x="4757351" y="1783799"/>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1099FF2-AA22-3E99-BDF4-4BC5AE468532}"/>
              </a:ext>
            </a:extLst>
          </p:cNvPr>
          <p:cNvSpPr txBox="1"/>
          <p:nvPr/>
        </p:nvSpPr>
        <p:spPr>
          <a:xfrm>
            <a:off x="813314" y="6316378"/>
            <a:ext cx="5686339"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数ページに分けて数式を含めしっかり説明しなおす</a:t>
            </a:r>
            <a:endParaRPr kumimoji="1" lang="ja-JP" altLang="en-US" sz="1200" dirty="0"/>
          </a:p>
        </p:txBody>
      </p:sp>
    </p:spTree>
    <p:extLst>
      <p:ext uri="{BB962C8B-B14F-4D97-AF65-F5344CB8AC3E}">
        <p14:creationId xmlns:p14="http://schemas.microsoft.com/office/powerpoint/2010/main" val="414709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r>
              <a:rPr lang="en-US" altLang="ja-JP" sz="2400" dirty="0"/>
              <a:t>, </a:t>
            </a:r>
            <a:r>
              <a:rPr lang="ja-JP" altLang="en-US" sz="2400" dirty="0"/>
              <a:t>ランダムシードで </a:t>
            </a:r>
            <a:r>
              <a:rPr lang="en-US" altLang="ja-JP" sz="2400" dirty="0"/>
              <a:t>3</a:t>
            </a:r>
            <a:r>
              <a:rPr lang="ja-JP" altLang="en-US" sz="2400" dirty="0"/>
              <a:t>回試行</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2A9AC-716B-D388-D393-F8A9E8E1F1F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1224FB9-F67A-3E9F-D48D-3C72DFC2D48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B4F8771-E827-F256-219B-5AD17F65EA18}"/>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pic>
        <p:nvPicPr>
          <p:cNvPr id="12" name="図 11">
            <a:extLst>
              <a:ext uri="{FF2B5EF4-FFF2-40B4-BE49-F238E27FC236}">
                <a16:creationId xmlns:a16="http://schemas.microsoft.com/office/drawing/2014/main" id="{8E1FF64E-1951-F321-7F8A-80E9D171059F}"/>
              </a:ext>
            </a:extLst>
          </p:cNvPr>
          <p:cNvPicPr>
            <a:picLocks noChangeAspect="1"/>
          </p:cNvPicPr>
          <p:nvPr/>
        </p:nvPicPr>
        <p:blipFill>
          <a:blip r:embed="rId3"/>
          <a:srcRect/>
          <a:stretch/>
        </p:blipFill>
        <p:spPr>
          <a:xfrm>
            <a:off x="1777716" y="1426808"/>
            <a:ext cx="5959795" cy="2787483"/>
          </a:xfrm>
          <a:prstGeom prst="rect">
            <a:avLst/>
          </a:prstGeom>
          <a:solidFill>
            <a:schemeClr val="tx1"/>
          </a:solidFill>
        </p:spPr>
      </p:pic>
      <p:graphicFrame>
        <p:nvGraphicFramePr>
          <p:cNvPr id="3" name="表 2">
            <a:extLst>
              <a:ext uri="{FF2B5EF4-FFF2-40B4-BE49-F238E27FC236}">
                <a16:creationId xmlns:a16="http://schemas.microsoft.com/office/drawing/2014/main" id="{B595F74C-FBA4-493F-ADAD-7455E3CFEA9E}"/>
              </a:ext>
            </a:extLst>
          </p:cNvPr>
          <p:cNvGraphicFramePr>
            <a:graphicFrameLocks noGrp="1"/>
          </p:cNvGraphicFramePr>
          <p:nvPr>
            <p:extLst>
              <p:ext uri="{D42A27DB-BD31-4B8C-83A1-F6EECF244321}">
                <p14:modId xmlns:p14="http://schemas.microsoft.com/office/powerpoint/2010/main" val="3844915167"/>
              </p:ext>
            </p:extLst>
          </p:nvPr>
        </p:nvGraphicFramePr>
        <p:xfrm>
          <a:off x="1641511" y="4390109"/>
          <a:ext cx="6096000" cy="1112520"/>
        </p:xfrm>
        <a:graphic>
          <a:graphicData uri="http://schemas.openxmlformats.org/drawingml/2006/table">
            <a:tbl>
              <a:tblPr firstRow="1" bandRow="1">
                <a:tableStyleId>{5C22544A-7EE6-4342-B048-85BDC9FD1C3A}</a:tableStyleId>
              </a:tblPr>
              <a:tblGrid>
                <a:gridCol w="2380441">
                  <a:extLst>
                    <a:ext uri="{9D8B030D-6E8A-4147-A177-3AD203B41FA5}">
                      <a16:colId xmlns:a16="http://schemas.microsoft.com/office/drawing/2014/main" val="1086839497"/>
                    </a:ext>
                  </a:extLst>
                </a:gridCol>
                <a:gridCol w="3715559">
                  <a:extLst>
                    <a:ext uri="{9D8B030D-6E8A-4147-A177-3AD203B41FA5}">
                      <a16:colId xmlns:a16="http://schemas.microsoft.com/office/drawing/2014/main" val="1644041214"/>
                    </a:ext>
                  </a:extLst>
                </a:gridCol>
              </a:tblGrid>
              <a:tr h="370840">
                <a:tc>
                  <a:txBody>
                    <a:bodyPr/>
                    <a:lstStyle/>
                    <a:p>
                      <a:endParaRPr kumimoji="1" lang="ja-JP" altLang="en-US"/>
                    </a:p>
                  </a:txBody>
                  <a:tcPr/>
                </a:tc>
                <a:tc>
                  <a:txBody>
                    <a:bodyPr/>
                    <a:lstStyle/>
                    <a:p>
                      <a:pPr algn="ctr"/>
                      <a:r>
                        <a:rPr kumimoji="1" lang="ja-JP" altLang="en-US" dirty="0"/>
                        <a:t>初期パラメータ</a:t>
                      </a:r>
                    </a:p>
                  </a:txBody>
                  <a:tcPr/>
                </a:tc>
                <a:extLst>
                  <a:ext uri="{0D108BD9-81ED-4DB2-BD59-A6C34878D82A}">
                    <a16:rowId xmlns:a16="http://schemas.microsoft.com/office/drawing/2014/main" val="1078578796"/>
                  </a:ext>
                </a:extLst>
              </a:tr>
              <a:tr h="370840">
                <a:tc>
                  <a:txBody>
                    <a:bodyPr/>
                    <a:lstStyle/>
                    <a:p>
                      <a:r>
                        <a:rPr kumimoji="1" lang="ja-JP" altLang="en-US" dirty="0"/>
                        <a:t>提案手法 </a:t>
                      </a:r>
                      <a:r>
                        <a:rPr kumimoji="1" lang="en-US" altLang="ja-JP" dirty="0"/>
                        <a:t>1</a:t>
                      </a:r>
                      <a:endParaRPr kumimoji="1" lang="ja-JP" altLang="en-US" dirty="0"/>
                    </a:p>
                  </a:txBody>
                  <a:tcPr/>
                </a:tc>
                <a:tc>
                  <a:txBody>
                    <a:bodyPr/>
                    <a:lstStyle/>
                    <a:p>
                      <a:pPr algn="ctr"/>
                      <a:r>
                        <a:rPr kumimoji="1" lang="en-US" altLang="ja-JP" dirty="0"/>
                        <a:t>(</a:t>
                      </a:r>
                      <a:r>
                        <a:rPr kumimoji="1" lang="en-US" altLang="ja-JP" dirty="0" err="1"/>
                        <a:t>p,q,r,s</a:t>
                      </a:r>
                      <a:r>
                        <a:rPr kumimoji="1" lang="en-US" altLang="ja-JP" dirty="0"/>
                        <a:t>) = (0.25, 0.25, 0.25, 0.25)</a:t>
                      </a:r>
                      <a:endParaRPr kumimoji="1" lang="ja-JP" altLang="en-US" dirty="0"/>
                    </a:p>
                  </a:txBody>
                  <a:tcPr/>
                </a:tc>
                <a:extLst>
                  <a:ext uri="{0D108BD9-81ED-4DB2-BD59-A6C34878D82A}">
                    <a16:rowId xmlns:a16="http://schemas.microsoft.com/office/drawing/2014/main" val="3781129698"/>
                  </a:ext>
                </a:extLst>
              </a:tr>
              <a:tr h="370840">
                <a:tc>
                  <a:txBody>
                    <a:bodyPr/>
                    <a:lstStyle/>
                    <a:p>
                      <a:r>
                        <a:rPr kumimoji="1" lang="ja-JP" altLang="en-US" dirty="0"/>
                        <a:t>提案手法 </a:t>
                      </a:r>
                      <a:r>
                        <a:rPr kumimoji="1" lang="en-US" altLang="ja-JP" dirty="0"/>
                        <a:t>2, </a:t>
                      </a:r>
                      <a:r>
                        <a:rPr kumimoji="1" lang="ja-JP" altLang="en-US" dirty="0"/>
                        <a:t>従来手法</a:t>
                      </a:r>
                    </a:p>
                  </a:txBody>
                  <a:tcPr/>
                </a:tc>
                <a:tc>
                  <a:txBody>
                    <a:bodyPr/>
                    <a:lstStyle/>
                    <a:p>
                      <a:pPr algn="ctr"/>
                      <a:r>
                        <a:rPr kumimoji="1" lang="en-US" altLang="ja-JP" dirty="0"/>
                        <a:t>(p, q) = (0.5, 0.5)</a:t>
                      </a:r>
                      <a:endParaRPr kumimoji="1" lang="ja-JP" altLang="en-US" dirty="0"/>
                    </a:p>
                  </a:txBody>
                  <a:tcPr/>
                </a:tc>
                <a:extLst>
                  <a:ext uri="{0D108BD9-81ED-4DB2-BD59-A6C34878D82A}">
                    <a16:rowId xmlns:a16="http://schemas.microsoft.com/office/drawing/2014/main" val="1225163366"/>
                  </a:ext>
                </a:extLst>
              </a:tr>
            </a:tbl>
          </a:graphicData>
        </a:graphic>
      </p:graphicFrame>
    </p:spTree>
    <p:extLst>
      <p:ext uri="{BB962C8B-B14F-4D97-AF65-F5344CB8AC3E}">
        <p14:creationId xmlns:p14="http://schemas.microsoft.com/office/powerpoint/2010/main" val="308553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𝟏</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𝟓</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22020">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922020">
                    <a:tc>
                      <a:txBody>
                        <a:bodyPr/>
                        <a:lstStyle/>
                        <a:p>
                          <a:endParaRPr lang="ja-JP"/>
                        </a:p>
                      </a:txBody>
                      <a:tcPr marL="68580" marR="68580" marT="34290" marB="34290" anchor="ctr">
                        <a:blipFill>
                          <a:blip r:embed="rId3"/>
                          <a:stretch>
                            <a:fillRect l="-178" t="-233553" r="-120107" b="-218421"/>
                          </a:stretch>
                        </a:blipFill>
                      </a:tcP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922020">
                    <a:tc>
                      <a:txBody>
                        <a:bodyPr/>
                        <a:lstStyle/>
                        <a:p>
                          <a:endParaRPr lang="ja-JP"/>
                        </a:p>
                      </a:txBody>
                      <a:tcPr marL="68580" marR="68580" marT="34290" marB="34290" anchor="ctr">
                        <a:blipFill>
                          <a:blip r:embed="rId3"/>
                          <a:stretch>
                            <a:fillRect l="-178" t="-335762" r="-120107" b="-119868"/>
                          </a:stretch>
                        </a:blipFill>
                      </a:tcP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922020">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r>
              <a:rPr lang="ja-JP" altLang="en-US" sz="3200" b="1" dirty="0">
                <a:latin typeface="+mn-ea"/>
              </a:rPr>
              <a:t>  </a:t>
            </a:r>
            <a:r>
              <a:rPr lang="en-US" altLang="ja-JP" sz="3200" b="1" dirty="0">
                <a:latin typeface="+mn-ea"/>
              </a:rPr>
              <a:t>: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70105"/>
                <a:ext cx="4587764"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𝑟</m:t>
                    </m:r>
                  </m:oMath>
                </a14:m>
                <a:r>
                  <a:rPr kumimoji="1" lang="en-US" altLang="ja-JP" sz="1800" b="1" dirty="0"/>
                  <a:t>,</a:t>
                </a:r>
                <a:r>
                  <a:rPr kumimoji="1" lang="ja-JP" altLang="en-US" sz="1800" b="1" dirty="0"/>
                  <a:t> </a:t>
                </a:r>
                <a:r>
                  <a:rPr kumimoji="1" lang="en-US" altLang="ja-JP" sz="1800" i="1" dirty="0"/>
                  <a:t>s</a:t>
                </a:r>
                <a:r>
                  <a:rPr kumimoji="1" lang="ja-JP" altLang="en-US" sz="1800" b="1" dirty="0"/>
                  <a:t>の推移</a:t>
                </a:r>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7A14C5B5-4448-06FB-7F62-984E3C86F161}"/>
                  </a:ext>
                </a:extLst>
              </p:cNvPr>
              <p:cNvSpPr txBox="1">
                <a:spLocks noRot="1" noChangeAspect="1" noMove="1" noResize="1" noEditPoints="1" noAdjustHandles="1" noChangeArrowheads="1" noChangeShapeType="1" noTextEdit="1"/>
              </p:cNvSpPr>
              <p:nvPr/>
            </p:nvSpPr>
            <p:spPr>
              <a:xfrm>
                <a:off x="-15764" y="1870105"/>
                <a:ext cx="4587764" cy="369332"/>
              </a:xfrm>
              <a:prstGeom prst="rect">
                <a:avLst/>
              </a:prstGeom>
              <a:blipFill>
                <a:blip r:embed="rId5"/>
                <a:stretch>
                  <a:fillRect l="-1062" t="-13333" r="-106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09EDF9ED-EDEB-3D77-7231-CEDEA3FEDBF8}"/>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m:t>
                      </m:r>
                      <m:r>
                        <a:rPr kumimoji="1" lang="pt-BR" altLang="ja-JP" i="1">
                          <a:latin typeface="Cambria Math" panose="02040503050406030204" pitchFamily="18" charset="0"/>
                        </a:rPr>
                        <m:t> 0.245,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E057AE7-00D2-73D6-4DC4-B28B89CE2355}"/>
              </a:ext>
            </a:extLst>
          </p:cNvPr>
          <p:cNvSpPr txBox="1"/>
          <p:nvPr/>
        </p:nvSpPr>
        <p:spPr>
          <a:xfrm>
            <a:off x="2699656" y="1300261"/>
            <a:ext cx="2982686" cy="369332"/>
          </a:xfrm>
          <a:prstGeom prst="rect">
            <a:avLst/>
          </a:prstGeom>
          <a:noFill/>
        </p:spPr>
        <p:txBody>
          <a:bodyPr wrap="square" rtlCol="0">
            <a:spAutoFit/>
          </a:bodyPr>
          <a:lstStyle/>
          <a:p>
            <a:r>
              <a:rPr kumimoji="1" lang="en-US" altLang="ja-JP" dirty="0"/>
              <a:t>(</a:t>
            </a:r>
            <a:r>
              <a:rPr kumimoji="1" lang="ja-JP" altLang="en-US" u="sng" dirty="0"/>
              <a:t>図が見づらいので要変更</a:t>
            </a:r>
            <a:r>
              <a:rPr kumimoji="1" lang="en-US" altLang="ja-JP" dirty="0"/>
              <a:t>)</a:t>
            </a:r>
            <a:endParaRPr kumimoji="1" lang="ja-JP" altLang="en-US" dirty="0"/>
          </a:p>
        </p:txBody>
      </p:sp>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61561"/>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37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 </a:t>
                </a:r>
                <a:r>
                  <a:rPr kumimoji="1" lang="en-US" altLang="ja-JP" sz="1800" b="1" dirty="0"/>
                  <a:t>a=5)</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3A40FD68-8EF0-BEC4-CC73-2CB41001098A}"/>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5870F5C3-2058-644F-EAE5-AA6DDF82E7A5}"/>
              </a:ext>
            </a:extLst>
          </p:cNvPr>
          <p:cNvSpPr txBox="1"/>
          <p:nvPr/>
        </p:nvSpPr>
        <p:spPr>
          <a:xfrm>
            <a:off x="340467" y="5209518"/>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1636614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r>
              <a:rPr lang="en-US" altLang="ja-JP" sz="3200" b="1" dirty="0">
                <a:latin typeface="+mn-ea"/>
              </a:rPr>
              <a:t>2(a=5)</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p:sp>
        <p:nvSpPr>
          <p:cNvPr id="12" name="テキスト ボックス 11">
            <a:extLst>
              <a:ext uri="{FF2B5EF4-FFF2-40B4-BE49-F238E27FC236}">
                <a16:creationId xmlns:a16="http://schemas.microsoft.com/office/drawing/2014/main" id="{BEE072A1-A9F5-685A-20B2-E25AB0A648D6}"/>
              </a:ext>
            </a:extLst>
          </p:cNvPr>
          <p:cNvSpPr txBox="1"/>
          <p:nvPr/>
        </p:nvSpPr>
        <p:spPr>
          <a:xfrm>
            <a:off x="546755" y="4110087"/>
            <a:ext cx="2884602" cy="369332"/>
          </a:xfrm>
          <a:prstGeom prst="rect">
            <a:avLst/>
          </a:prstGeom>
          <a:noFill/>
        </p:spPr>
        <p:txBody>
          <a:bodyPr wrap="square" rtlCol="0">
            <a:spAutoFit/>
          </a:bodyPr>
          <a:lstStyle/>
          <a:p>
            <a:r>
              <a:rPr kumimoji="1" lang="ja-JP" altLang="en-US" dirty="0"/>
              <a:t>提案手法 </a:t>
            </a:r>
            <a:r>
              <a:rPr kumimoji="1" lang="en-US" altLang="ja-JP" dirty="0"/>
              <a:t>2 (a=5)</a:t>
            </a:r>
            <a:endParaRPr kumimoji="1" lang="ja-JP" altLang="en-US" dirty="0"/>
          </a:p>
        </p:txBody>
      </p:sp>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要約文から得た分散表現や特徴を先行研究である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組み込んだ新たなプーリング手法について提案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33</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ラベル推定プロンプト</a:t>
            </a:r>
            <a:r>
              <a:rPr lang="en-US" altLang="ja-JP" sz="3200" b="1" dirty="0">
                <a:latin typeface="+mn-ea"/>
              </a:rPr>
              <a:t>:</a:t>
            </a:r>
            <a:r>
              <a:rPr lang="ja-JP" altLang="en-US" sz="3200" b="1" dirty="0">
                <a:latin typeface="+mn-ea"/>
              </a:rPr>
              <a:t> </a:t>
            </a:r>
            <a:r>
              <a:rPr lang="en-US" altLang="ja-JP" sz="3200" b="1" dirty="0">
                <a:latin typeface="+mn-ea"/>
              </a:rPr>
              <a:t>(</a:t>
            </a:r>
            <a:r>
              <a:rPr lang="en-US" altLang="ja-JP" sz="3200" b="1" dirty="0" err="1">
                <a:latin typeface="+mn-ea"/>
              </a:rPr>
              <a:t>plamo</a:t>
            </a:r>
            <a:r>
              <a:rPr lang="en-US" altLang="ja-JP" sz="3200" b="1" dirty="0">
                <a:latin typeface="+mn-ea"/>
              </a:rPr>
              <a:t>-prime)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F58BD31-9CF4-614E-BBC6-CB8E681B3A8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741714" y="5910943"/>
            <a:ext cx="5402624" cy="646331"/>
          </a:xfrm>
          <a:prstGeom prst="rect">
            <a:avLst/>
          </a:prstGeom>
          <a:noFill/>
        </p:spPr>
        <p:txBody>
          <a:bodyPr wrap="square" rtlCol="0">
            <a:spAutoFit/>
          </a:bodyPr>
          <a:lstStyle/>
          <a:p>
            <a:r>
              <a:rPr kumimoji="1" lang="ja-JP" altLang="en-US" dirty="0"/>
              <a:t>出力例 </a:t>
            </a:r>
            <a:r>
              <a:rPr kumimoji="1" lang="en-US" altLang="ja-JP" dirty="0"/>
              <a:t>: {“results”:{“1st”: 6, “2nd”: 5, “3rd”: 2}}</a:t>
            </a:r>
          </a:p>
          <a:p>
            <a:r>
              <a:rPr kumimoji="1" lang="ja-JP" altLang="en-US" dirty="0"/>
              <a:t>温度パラメータ </a:t>
            </a:r>
            <a:r>
              <a:rPr kumimoji="1" lang="en-US" altLang="ja-JP" dirty="0"/>
              <a:t>: 0.0</a:t>
            </a:r>
            <a:endParaRPr kumimoji="1" lang="ja-JP" altLang="en-US" dirty="0"/>
          </a:p>
        </p:txBody>
      </p:sp>
    </p:spTree>
    <p:extLst>
      <p:ext uri="{BB962C8B-B14F-4D97-AF65-F5344CB8AC3E}">
        <p14:creationId xmlns:p14="http://schemas.microsoft.com/office/powerpoint/2010/main" val="1404220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635606718"/>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37</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Tree>
    <p:extLst>
      <p:ext uri="{BB962C8B-B14F-4D97-AF65-F5344CB8AC3E}">
        <p14:creationId xmlns:p14="http://schemas.microsoft.com/office/powerpoint/2010/main" val="1192519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38</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Tree>
    <p:extLst>
      <p:ext uri="{BB962C8B-B14F-4D97-AF65-F5344CB8AC3E}">
        <p14:creationId xmlns:p14="http://schemas.microsoft.com/office/powerpoint/2010/main" val="3832089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5E51A-54F7-F3FD-D5F9-78D8AFDF991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48003E-3338-3C9C-3B22-DAF0CEA607CF}"/>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実験時間 </a:t>
            </a:r>
            <a:r>
              <a:rPr lang="en-US" altLang="ja-JP" sz="3200" b="1" dirty="0">
                <a:latin typeface="+mn-ea"/>
              </a:rPr>
              <a:t>(</a:t>
            </a:r>
            <a:r>
              <a:rPr lang="en-US" altLang="ja-JP" sz="3200" b="1" dirty="0" err="1">
                <a:latin typeface="+mn-ea"/>
              </a:rPr>
              <a:t>colab</a:t>
            </a:r>
            <a:r>
              <a:rPr lang="en-US" altLang="ja-JP" sz="3200" b="1" dirty="0">
                <a:latin typeface="+mn-ea"/>
              </a:rPr>
              <a:t> T4)</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BC0D067-A44C-FD90-F5C1-201244F95A97}"/>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12" name="テキスト ボックス 11">
            <a:extLst>
              <a:ext uri="{FF2B5EF4-FFF2-40B4-BE49-F238E27FC236}">
                <a16:creationId xmlns:a16="http://schemas.microsoft.com/office/drawing/2014/main" id="{EAB40A36-3FCE-FFC4-D289-B720DF65AC11}"/>
              </a:ext>
            </a:extLst>
          </p:cNvPr>
          <p:cNvSpPr txBox="1"/>
          <p:nvPr/>
        </p:nvSpPr>
        <p:spPr>
          <a:xfrm>
            <a:off x="787835" y="2234883"/>
            <a:ext cx="5289755" cy="1077218"/>
          </a:xfrm>
          <a:prstGeom prst="rect">
            <a:avLst/>
          </a:prstGeom>
          <a:noFill/>
        </p:spPr>
        <p:txBody>
          <a:bodyPr wrap="square" rtlCol="0">
            <a:spAutoFit/>
          </a:bodyPr>
          <a:lstStyle/>
          <a:p>
            <a:r>
              <a:rPr kumimoji="1" lang="ja-JP" altLang="en-US" sz="3200" dirty="0"/>
              <a:t>・従来手法</a:t>
            </a:r>
            <a:r>
              <a:rPr kumimoji="1" lang="en-US" altLang="ja-JP" sz="3200" dirty="0"/>
              <a:t>: 70 </a:t>
            </a:r>
            <a:r>
              <a:rPr kumimoji="1" lang="ja-JP" altLang="en-US" sz="3200" dirty="0"/>
              <a:t>分</a:t>
            </a:r>
            <a:endParaRPr kumimoji="1" lang="en-US" altLang="ja-JP" sz="3200" dirty="0"/>
          </a:p>
          <a:p>
            <a:r>
              <a:rPr kumimoji="1" lang="ja-JP" altLang="en-US" sz="3200" dirty="0"/>
              <a:t>・提案手法</a:t>
            </a:r>
            <a:r>
              <a:rPr kumimoji="1" lang="en-US" altLang="ja-JP" sz="3200" dirty="0"/>
              <a:t>: 100 </a:t>
            </a:r>
            <a:r>
              <a:rPr kumimoji="1" lang="ja-JP" altLang="en-US" sz="3200" dirty="0"/>
              <a:t>分</a:t>
            </a:r>
          </a:p>
        </p:txBody>
      </p:sp>
    </p:spTree>
    <p:extLst>
      <p:ext uri="{BB962C8B-B14F-4D97-AF65-F5344CB8AC3E}">
        <p14:creationId xmlns:p14="http://schemas.microsoft.com/office/powerpoint/2010/main" val="2077855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提案手法でのみ正解したデータ例</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現在、ムービーエンターではこの映画の特別試写会の参加者を募集をしている。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現在、この映画の特別試写会の参加者が募集されており、性別を問わず応募が可能です。試写会では、リース・ウィザースプーンの魅力を堪能することができるでしょう。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spTree>
    <p:extLst>
      <p:ext uri="{BB962C8B-B14F-4D97-AF65-F5344CB8AC3E}">
        <p14:creationId xmlns:p14="http://schemas.microsoft.com/office/powerpoint/2010/main" val="2888691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7867" y="1503766"/>
            <a:ext cx="482400" cy="482400"/>
          </a:xfrm>
          <a:prstGeom prst="rect">
            <a:avLst/>
          </a:prstGeom>
        </p:spPr>
      </p:pic>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7"/>
          <a:stretch>
            <a:fillRect/>
          </a:stretch>
        </p:blipFill>
        <p:spPr>
          <a:xfrm>
            <a:off x="1222712" y="1607975"/>
            <a:ext cx="6176060" cy="4570285"/>
          </a:xfrm>
          <a:prstGeom prst="rect">
            <a:avLst/>
          </a:prstGeom>
        </p:spPr>
      </p:pic>
      <p:sp>
        <p:nvSpPr>
          <p:cNvPr id="2" name="テキスト ボックス 1">
            <a:extLst>
              <a:ext uri="{FF2B5EF4-FFF2-40B4-BE49-F238E27FC236}">
                <a16:creationId xmlns:a16="http://schemas.microsoft.com/office/drawing/2014/main" id="{C39415CB-3AA6-5421-493C-FE2C0A13ABE5}"/>
              </a:ext>
            </a:extLst>
          </p:cNvPr>
          <p:cNvSpPr txBox="1"/>
          <p:nvPr/>
        </p:nvSpPr>
        <p:spPr>
          <a:xfrm>
            <a:off x="462395" y="5595257"/>
            <a:ext cx="1186347" cy="369332"/>
          </a:xfrm>
          <a:prstGeom prst="rect">
            <a:avLst/>
          </a:prstGeom>
          <a:noFill/>
        </p:spPr>
        <p:txBody>
          <a:bodyPr wrap="square" rtlCol="0">
            <a:spAutoFit/>
          </a:bodyPr>
          <a:lstStyle/>
          <a:p>
            <a:r>
              <a:rPr kumimoji="1" lang="ja-JP" altLang="en-US" dirty="0"/>
              <a:t>入力 </a:t>
            </a:r>
            <a:r>
              <a:rPr kumimoji="1" lang="en-US" altLang="ja-JP" dirty="0"/>
              <a:t>:</a:t>
            </a:r>
            <a:endParaRPr kumimoji="1" lang="ja-JP" altLang="en-US" dirty="0"/>
          </a:p>
        </p:txBody>
      </p:sp>
    </p:spTree>
    <p:extLst>
      <p:ext uri="{BB962C8B-B14F-4D97-AF65-F5344CB8AC3E}">
        <p14:creationId xmlns:p14="http://schemas.microsoft.com/office/powerpoint/2010/main" val="385194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13BE1B2-BD1B-1CB5-321E-7740A7EA332F}"/>
                  </a:ext>
                </a:extLst>
              </p:cNvPr>
              <p:cNvSpPr txBox="1"/>
              <p:nvPr/>
            </p:nvSpPr>
            <p:spPr>
              <a:xfrm>
                <a:off x="5784688" y="1784252"/>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C13BE1B2-BD1B-1CB5-321E-7740A7EA332F}"/>
                  </a:ext>
                </a:extLst>
              </p:cNvPr>
              <p:cNvSpPr txBox="1">
                <a:spLocks noRot="1" noChangeAspect="1" noMove="1" noResize="1" noEditPoints="1" noAdjustHandles="1" noChangeArrowheads="1" noChangeShapeType="1" noTextEdit="1"/>
              </p:cNvSpPr>
              <p:nvPr/>
            </p:nvSpPr>
            <p:spPr>
              <a:xfrm>
                <a:off x="5784688" y="1784252"/>
                <a:ext cx="2106731" cy="276999"/>
              </a:xfrm>
              <a:prstGeom prst="rect">
                <a:avLst/>
              </a:prstGeom>
              <a:blipFill>
                <a:blip r:embed="rId3"/>
                <a:stretch>
                  <a:fillRect l="-2023" r="-3179"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216747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38285</TotalTime>
  <Words>7165</Words>
  <Application>Microsoft Office PowerPoint</Application>
  <PresentationFormat>画面に合わせる (4:3)</PresentationFormat>
  <Paragraphs>711</Paragraphs>
  <Slides>45</Slides>
  <Notes>43</Notes>
  <HiddenSlides>6</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45</vt:i4>
      </vt:variant>
    </vt:vector>
  </HeadingPairs>
  <TitlesOfParts>
    <vt:vector size="56"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675</cp:revision>
  <dcterms:created xsi:type="dcterms:W3CDTF">2020-01-13T19:40:26Z</dcterms:created>
  <dcterms:modified xsi:type="dcterms:W3CDTF">2025-02-10T07:53:18Z</dcterms:modified>
</cp:coreProperties>
</file>